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41.xml" ContentType="application/vnd.openxmlformats-officedocument.presentationml.notesSlide+xml"/>
  <Override PartName="/ppt/tags/tag52.xml" ContentType="application/vnd.openxmlformats-officedocument.presentationml.tags+xml"/>
  <Override PartName="/ppt/notesSlides/notesSlide30.xml" ContentType="application/vnd.openxmlformats-officedocument.presentationml.notesSl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385" r:id="rId2"/>
    <p:sldId id="397" r:id="rId3"/>
    <p:sldId id="398" r:id="rId4"/>
    <p:sldId id="354" r:id="rId5"/>
    <p:sldId id="335" r:id="rId6"/>
    <p:sldId id="355" r:id="rId7"/>
    <p:sldId id="338" r:id="rId8"/>
    <p:sldId id="336" r:id="rId9"/>
    <p:sldId id="339" r:id="rId10"/>
    <p:sldId id="341" r:id="rId11"/>
    <p:sldId id="342" r:id="rId12"/>
    <p:sldId id="290" r:id="rId13"/>
    <p:sldId id="293" r:id="rId14"/>
    <p:sldId id="294" r:id="rId15"/>
    <p:sldId id="295" r:id="rId16"/>
    <p:sldId id="300" r:id="rId17"/>
    <p:sldId id="357" r:id="rId18"/>
    <p:sldId id="301" r:id="rId19"/>
    <p:sldId id="314" r:id="rId20"/>
    <p:sldId id="319" r:id="rId21"/>
    <p:sldId id="387" r:id="rId22"/>
    <p:sldId id="388" r:id="rId23"/>
    <p:sldId id="390" r:id="rId24"/>
    <p:sldId id="396" r:id="rId25"/>
    <p:sldId id="394" r:id="rId26"/>
    <p:sldId id="399" r:id="rId27"/>
    <p:sldId id="391" r:id="rId28"/>
    <p:sldId id="392" r:id="rId29"/>
    <p:sldId id="395" r:id="rId30"/>
    <p:sldId id="367" r:id="rId31"/>
    <p:sldId id="401" r:id="rId32"/>
    <p:sldId id="402" r:id="rId33"/>
    <p:sldId id="403" r:id="rId34"/>
    <p:sldId id="404" r:id="rId35"/>
    <p:sldId id="405" r:id="rId36"/>
    <p:sldId id="406" r:id="rId37"/>
    <p:sldId id="407" r:id="rId38"/>
    <p:sldId id="408" r:id="rId39"/>
    <p:sldId id="410" r:id="rId40"/>
    <p:sldId id="411" r:id="rId41"/>
    <p:sldId id="412" r:id="rId42"/>
    <p:sldId id="413" r:id="rId43"/>
    <p:sldId id="414" r:id="rId44"/>
    <p:sldId id="415" r:id="rId45"/>
    <p:sldId id="416" r:id="rId46"/>
    <p:sldId id="417" r:id="rId47"/>
    <p:sldId id="418" r:id="rId48"/>
    <p:sldId id="419" r:id="rId49"/>
    <p:sldId id="420" r:id="rId50"/>
    <p:sldId id="421" r:id="rId51"/>
    <p:sldId id="422" r:id="rId52"/>
    <p:sldId id="423" r:id="rId53"/>
    <p:sldId id="424" r:id="rId54"/>
    <p:sldId id="425" r:id="rId55"/>
    <p:sldId id="426" r:id="rId56"/>
    <p:sldId id="427" r:id="rId57"/>
    <p:sldId id="428" r:id="rId58"/>
    <p:sldId id="429" r:id="rId59"/>
    <p:sldId id="430" r:id="rId60"/>
    <p:sldId id="431" r:id="rId61"/>
    <p:sldId id="432" r:id="rId62"/>
    <p:sldId id="433" r:id="rId63"/>
    <p:sldId id="434" r:id="rId64"/>
    <p:sldId id="435" r:id="rId65"/>
    <p:sldId id="436" r:id="rId66"/>
    <p:sldId id="437" r:id="rId67"/>
    <p:sldId id="438" r:id="rId68"/>
    <p:sldId id="439" r:id="rId69"/>
    <p:sldId id="440" r:id="rId70"/>
    <p:sldId id="442" r:id="rId71"/>
    <p:sldId id="443" r:id="rId72"/>
    <p:sldId id="444" r:id="rId73"/>
    <p:sldId id="445" r:id="rId74"/>
    <p:sldId id="446" r:id="rId75"/>
    <p:sldId id="447" r:id="rId76"/>
    <p:sldId id="448" r:id="rId77"/>
    <p:sldId id="449" r:id="rId78"/>
    <p:sldId id="450" r:id="rId79"/>
    <p:sldId id="451" r:id="rId80"/>
    <p:sldId id="452" r:id="rId81"/>
  </p:sldIdLst>
  <p:sldSz cx="9144000" cy="6858000" type="screen4x3"/>
  <p:notesSz cx="6858000" cy="9144000"/>
  <p:custDataLst>
    <p:tags r:id="rId8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Garamond" charset="0"/>
        <a:cs typeface="Garamond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Garamond" charset="0"/>
        <a:cs typeface="Garamond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Garamond" charset="0"/>
        <a:cs typeface="Garamond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Garamond" charset="0"/>
        <a:cs typeface="Garamond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charset="0"/>
        <a:ea typeface="Garamond" charset="0"/>
        <a:cs typeface="Garamond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charset="0"/>
        <a:ea typeface="Garamond" charset="0"/>
        <a:cs typeface="Garamond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charset="0"/>
        <a:ea typeface="Garamond" charset="0"/>
        <a:cs typeface="Garamond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charset="0"/>
        <a:ea typeface="Garamond" charset="0"/>
        <a:cs typeface="Garamond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charset="0"/>
        <a:ea typeface="Garamond" charset="0"/>
        <a:cs typeface="Garamond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4622" autoAdjust="0"/>
  </p:normalViewPr>
  <p:slideViewPr>
    <p:cSldViewPr>
      <p:cViewPr varScale="1">
        <p:scale>
          <a:sx n="70" d="100"/>
          <a:sy n="70" d="100"/>
        </p:scale>
        <p:origin x="-7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heme" Target="../theme/theme2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Header Placeholder 1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4211" name="Date Placeholder 2"/>
          <p:cNvSpPr>
            <a:spLocks noGrp="1" noChangeArrowheads="1"/>
          </p:cNvSpPr>
          <p:nvPr>
            <p:ph type="dt" idx="2"/>
            <p:custDataLst>
              <p:tags r:id="rId3"/>
            </p:custDataLst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84CBD4-4B3A-46BF-8A65-6D873D30E27F}" type="datetime1">
              <a:rPr lang="en-US"/>
              <a:pPr/>
              <a:t>6/26/2020</a:t>
            </a:fld>
            <a:endParaRPr lang="en-US"/>
          </a:p>
        </p:txBody>
      </p:sp>
      <p:sp>
        <p:nvSpPr>
          <p:cNvPr id="94212" name="Slide Image Placeholder 3"/>
          <p:cNvSpPr>
            <a:spLocks noGrp="1" noRot="1" noChangeAspect="1" noChangeArrowheads="1"/>
          </p:cNvSpPr>
          <p:nvPr>
            <p:ph type="sldImg" idx="5"/>
            <p:custDataLst>
              <p:tags r:id="rId4"/>
            </p:custDataLst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3" name="Notes Placeholder 4"/>
          <p:cNvSpPr>
            <a:spLocks noGrp="1" noChangeArrowheads="1"/>
          </p:cNvSpPr>
          <p:nvPr>
            <p:ph type="body" sz="quarter" idx="1"/>
            <p:custDataLst>
              <p:tags r:id="rId5"/>
            </p:custDataLst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4214" name="Footer Placeholder 5"/>
          <p:cNvSpPr>
            <a:spLocks noGrp="1" noChangeArrowheads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4215" name="Slide Number Placeholder 6"/>
          <p:cNvSpPr>
            <a:spLocks noGrp="1" noChangeArrowheads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9EE2654-18B2-4A21-A672-B427B02555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" Target="../slides/slide20.xml"/><Relationship Id="rId4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ChangeArrowheads="1"/>
          </p:cNvSpPr>
          <p:nvPr>
            <p:ph type="sldImg"/>
            <p:custDataLst>
              <p:tags r:id="rId1"/>
            </p:custDataLst>
          </p:nvPr>
        </p:nvSpPr>
        <p:spPr>
          <a:ln cap="flat">
            <a:round/>
            <a:headEnd type="none" w="med" len="med"/>
            <a:tailEnd type="none" w="med" len="med"/>
          </a:ln>
        </p:spPr>
      </p:sp>
      <p:sp>
        <p:nvSpPr>
          <p:cNvPr id="95235" name="Notes Placeholder 2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95236" name="Slide Number Placeholder 3"/>
          <p:cNvSpPr>
            <a:spLocks noGrp="1" noChangeArrowheads="1"/>
          </p:cNvSpPr>
          <p:nvPr>
            <p:ph type="sldNum" sz="quarter" idx="4"/>
            <p:custDataLst>
              <p:tags r:id="rId3"/>
            </p:custDataLst>
          </p:nvPr>
        </p:nvSpPr>
        <p:spPr/>
        <p:txBody>
          <a:bodyPr anchor="t"/>
          <a:lstStyle/>
          <a:p>
            <a:fld id="{A7873F71-0B11-42E9-BD32-7142D57CAB8F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A478D90-8C50-4D23-B2AE-6BCD42D2C73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861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smtClean="0">
                <a:latin typeface="Arial" charset="0"/>
                <a:ea typeface="WenQuanYi Micro Hei" charset="0"/>
                <a:cs typeface="WenQuanYi Micro Hei" charset="0"/>
              </a:rPr>
              <a:t>that have a niche in various situations 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AD417C44-CA5A-4735-ACCB-46C369199111}" type="slidenum">
              <a:rPr lang="en-US" sz="120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39</a:t>
            </a:fld>
            <a:endParaRPr lang="en-US" sz="120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83B9139-66A3-424C-B75C-2E881BAC4B8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42B0514-D66D-4F34-93C2-D283084A2FD3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B305028-8FF5-4EA7-978E-DFB6B9C89C1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D9AC952-5E70-4041-95EF-66462000144C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5802BBE-D31D-4BF8-95C3-380ABCECA3A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20DB979-4482-4A22-94F9-BEA215A75C47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A60751C-DE56-430E-925B-1743D4AF687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57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mtClean="0">
                <a:latin typeface="Arial" charset="0"/>
                <a:ea typeface="WenQuanYi Micro Hei" charset="0"/>
                <a:cs typeface="WenQuanYi Micro Hei" charset="0"/>
              </a:rPr>
              <a:t>Optimal Position</a:t>
            </a:r>
          </a:p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mtClean="0">
                <a:latin typeface="Arial" charset="0"/>
                <a:ea typeface="WenQuanYi Micro Hei" charset="0"/>
                <a:cs typeface="WenQuanYi Micro Hei" charset="0"/>
              </a:rPr>
              <a:t>Once the tip of the Amplatz is inside an LM or RCA ostium, the primary and secondary curves should form a closed loop </a:t>
            </a:r>
          </a:p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mtClean="0">
                <a:latin typeface="Arial" charset="0"/>
                <a:ea typeface="WenQuanYi Micro Hei" charset="0"/>
                <a:cs typeface="WenQuanYi Micro Hei" charset="0"/>
              </a:rPr>
              <a:t>With the tip coaxial to the ostial segment</a:t>
            </a:r>
          </a:p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smtClean="0">
              <a:latin typeface="Arial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8DAE3532-B895-4550-B8F9-934105D6FB9A}" type="slidenum">
              <a:rPr lang="en-US" sz="120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46</a:t>
            </a:fld>
            <a:endParaRPr lang="en-US" sz="120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1BBAEEE-3F86-4CE6-A3E7-532F4349C886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2D80EE7-18C5-4F0E-8E4E-2CD9FABD43A4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782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smtClean="0">
                <a:latin typeface="Arial" charset="0"/>
                <a:ea typeface="WenQuanYi Micro Hei" charset="0"/>
                <a:cs typeface="WenQuanYi Micro Hei" charset="0"/>
              </a:rPr>
              <a:t>BL</a:t>
            </a:r>
          </a:p>
        </p:txBody>
      </p:sp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A0A2AEE5-96C4-4735-B47D-328758FC0304}" type="slidenum">
              <a:rPr lang="en-US" sz="120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49</a:t>
            </a:fld>
            <a:endParaRPr lang="en-US" sz="120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F8CBA0D-CD22-4F22-A1AE-413DD6C876C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0013" y="763588"/>
            <a:ext cx="5030787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44340A6-41F8-4917-A22D-4067BC104FE2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63698D40-FD23-40B2-A484-666105A83096}" type="slidenum">
              <a:rPr lang="en-US" sz="120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50</a:t>
            </a:fld>
            <a:endParaRPr lang="en-US" sz="120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8E5764E-D4BA-4C11-948F-281A4DF2EA71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28533EE-BF8A-4D6B-AA5F-07D868A7F984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67A8703-1F3B-408E-B581-A8E94EF034F2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smtClean="0">
                <a:latin typeface="Arial" charset="0"/>
                <a:ea typeface="WenQuanYi Micro Hei" charset="0"/>
                <a:cs typeface="WenQuanYi Micro Hei" charset="0"/>
              </a:rPr>
              <a:t>Depending on catheter size selective hooking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sz="2000" smtClean="0">
              <a:latin typeface="Arial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80BCBE2C-4D5B-4D32-AC92-7D87B7DF86C0}" type="slidenum">
              <a:rPr lang="en-US" sz="120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55</a:t>
            </a:fld>
            <a:endParaRPr lang="en-US" sz="120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65D85F02-8EB9-462B-A2F1-6EF10DC539EC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8FEA160-A128-4A74-AFA8-2268903C4AE8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25FE7B6-6FE0-400E-ABC9-EE11C4AF68EA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2F4D722-1619-4247-B4BD-C69AFDBED914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B9CC3AE-1F17-498F-8A94-D1E8E20163E1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9BE0112-FA9B-40C8-9B4D-1B3AA0054A48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1597FD3-D22A-4EB7-82D9-1CC408C2D647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0B5A246C-0F03-4ED3-9CFE-C7580AB8AD99}" type="slidenum">
              <a:rPr lang="en-US" sz="120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32</a:t>
            </a:fld>
            <a:endParaRPr lang="en-US" sz="120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1BFB6FC-8988-4501-AF79-42767C8C7885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D769B49-FD8C-4187-91A6-4524B3EB5ECF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901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01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AB6A344-D3A8-4832-BC4E-519E0433FCA4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C43B8B3-0254-4CFC-ABE4-53DEC5880F8B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9485214-211C-42C2-98CA-BE8D20EB6D0E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565ADEA-2307-4EA4-AC02-7C190E150646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942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42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1B8B517-33A8-4581-8632-F08A966DA63E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0BB00D2-3244-4553-9228-8D4F9A0564C6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962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62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02BA855-5EAA-4D1B-8EB9-CC5BE90B3F18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983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83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smtClean="0">
                <a:latin typeface="Arial" charset="0"/>
                <a:ea typeface="WenQuanYi Micro Hei" charset="0"/>
                <a:cs typeface="WenQuanYi Micro Hei" charset="0"/>
              </a:rPr>
              <a:t>Guides with the tip pointing in cranial direction are necessary</a:t>
            </a:r>
          </a:p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smtClean="0">
                <a:latin typeface="Arial" charset="0"/>
                <a:ea typeface="WenQuanYi Micro Hei" charset="0"/>
                <a:cs typeface="WenQuanYi Micro Hei" charset="0"/>
              </a:rPr>
              <a:t>Amplatz left guide</a:t>
            </a:r>
          </a:p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smtClean="0">
                <a:latin typeface="Arial" charset="0"/>
                <a:ea typeface="WenQuanYi Micro Hei" charset="0"/>
                <a:cs typeface="WenQuanYi Micro Hei" charset="0"/>
              </a:rPr>
              <a:t>hockey stick</a:t>
            </a:r>
          </a:p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smtClean="0">
                <a:latin typeface="Arial" charset="0"/>
                <a:ea typeface="WenQuanYi Micro Hei" charset="0"/>
                <a:cs typeface="WenQuanYi Micro Hei" charset="0"/>
              </a:rPr>
              <a:t>left venous bypass</a:t>
            </a:r>
          </a:p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smtClean="0">
                <a:latin typeface="Arial" charset="0"/>
                <a:ea typeface="WenQuanYi Micro Hei" charset="0"/>
                <a:cs typeface="WenQuanYi Micro Hei" charset="0"/>
              </a:rPr>
              <a:t>internal mammary artery guides</a:t>
            </a:r>
          </a:p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endParaRPr lang="en-US" sz="2000" smtClean="0">
              <a:latin typeface="Arial" charset="0"/>
              <a:ea typeface="WenQuanYi Micro Hei" charset="0"/>
              <a:cs typeface="WenQuanYi Micro Hei" charset="0"/>
            </a:endParaRP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A625FDD4-8E5C-477F-B1A0-97036B08F3C6}" type="slidenum">
              <a:rPr lang="en-US" sz="120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70</a:t>
            </a:fld>
            <a:endParaRPr lang="en-US" sz="120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D966E21-29B6-4366-8489-1D058599085D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8CC1B11-F279-48ED-8C75-FC19F5C57A8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EB9CCECE-BC17-4463-A3D9-D5FFE5F63667}" type="slidenum">
              <a:rPr lang="en-US" sz="120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33</a:t>
            </a:fld>
            <a:endParaRPr lang="en-US" sz="120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A15D75D-DD72-45F9-B841-40235DD451B1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003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03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AA0E6687-2112-4684-BAAD-6032D4303094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5419330-464C-4C9F-9140-EDF46B2FAFA4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024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24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F3D8D5DE-A668-4F16-BD75-9FC08AE44716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54BBF011-DCC2-4D33-B9F5-3ADE51D8162A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044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44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924BCBB-50EA-42C4-A852-7E69C8AE068F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0547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z="2000" smtClean="0">
                <a:latin typeface="Arial" charset="0"/>
                <a:ea typeface="WenQuanYi Micro Hei" charset="0"/>
                <a:cs typeface="WenQuanYi Micro Hei" charset="0"/>
              </a:rPr>
              <a:t>The following statements regarding the Judkins Left (JL) and Judkins Right (JR) coronary catheters in a normal aorta are true or false? When the guide tip has an inferior orientation below the ostium, the curve is too large. When the guide tip has a superior orientation above the ostium, the guide is too small. a) True b) False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73FE7AE9-21F1-49C0-9B51-944C70DDE256}" type="slidenum">
              <a:rPr lang="en-US" sz="120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80</a:t>
            </a:fld>
            <a:endParaRPr lang="en-US" sz="120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4679862-DDAC-4BBE-A99E-C58D7BFD7CA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3056CA1-D430-4E77-B148-E2F4EDBC71E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BDA2901-9FE3-4DF8-A80B-263908AA6FCD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04A57CD9-6276-4E8A-B843-240240EE97D5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662EBE6-EC9C-4E9E-B214-EEFF076BE5DA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6564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15900" indent="-214313" eaLnBrk="1">
              <a:spcBef>
                <a:spcPct val="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smtClean="0">
                <a:latin typeface="Arial" charset="0"/>
                <a:ea typeface="WenQuanYi Micro Hei" charset="0"/>
                <a:cs typeface="WenQuanYi Micro Hei" charset="0"/>
              </a:rPr>
              <a:t>contrast escapes through side holes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b"/>
          <a:lstStyle/>
          <a:p>
            <a:pPr algn="r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/>
            </a:pPr>
            <a:fld id="{DD694E6C-6F77-497C-A8F9-0BA4FA49C335}" type="slidenum">
              <a:rPr lang="en-US" sz="1200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 algn="r" hangingPunct="1">
                <a:lnSpc>
                  <a:spcPct val="100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</a:tabLst>
                <a:defRPr/>
              </a:pPr>
              <a:t>38</a:t>
            </a:fld>
            <a:endParaRPr lang="en-US" sz="1200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0"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2700000"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E"/>
                  </a:gs>
                  <a:gs pos="100000">
                    <a:schemeClr val="bg1"/>
                  </a:gs>
                </a:gsLst>
                <a:lin ang="5400000"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7"/>
                  </a:gs>
                  <a:gs pos="100000">
                    <a:schemeClr val="bg1"/>
                  </a:gs>
                </a:gsLst>
                <a:lin ang="2700000"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chemeClr val="bg1"/>
                </a:gs>
              </a:gsLst>
              <a:lin ang="2700000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513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54750"/>
            <a:ext cx="2133600" cy="476250"/>
          </a:xfrm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0957A973-CC48-458B-8E47-41FDFC75927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dt" sz="quarter" idx="11"/>
          </p:nvPr>
        </p:nvSpPr>
        <p:spPr>
          <a:xfrm>
            <a:off x="457200" y="6248400"/>
            <a:ext cx="2133600" cy="476250"/>
          </a:xfrm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51575"/>
            <a:ext cx="2895600" cy="476250"/>
          </a:xfrm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15="http://schemas.microsoft.com/office/powerpoint/2012/main" val="277943767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1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D2E29A34-24D6-480D-862C-7C3A5F90DD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15="http://schemas.microsoft.com/office/powerpoint/2012/main" val="42687747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1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6EC4B0E6-2C57-4420-B22A-8A18FA7E09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15="http://schemas.microsoft.com/office/powerpoint/2012/main" val="265819773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2133600" cy="457200"/>
          </a:xfrm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D6101401-758B-4B56-80FB-C31202A100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4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248400"/>
            <a:ext cx="2133600" cy="457200"/>
          </a:xfrm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57200"/>
          </a:xfrm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15="http://schemas.microsoft.com/office/powerpoint/2012/main" val="39762492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98C390-085B-447E-B377-787C99ADD6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15="http://schemas.microsoft.com/office/powerpoint/2012/main" val="7165500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6/19/20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BC5DE-3FB0-4A7F-9220-804E6EF5E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1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F283B676-F355-45A4-B097-7E079724F9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15="http://schemas.microsoft.com/office/powerpoint/2012/main" val="20871959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1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2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7B3B12A3-2BD9-4CD6-A5EB-2A288D364D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15="http://schemas.microsoft.com/office/powerpoint/2012/main" val="30946184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1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885D83EC-35F2-4BA2-A8B6-F26330F8D0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15="http://schemas.microsoft.com/office/powerpoint/2012/main" val="32246080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CF1057-4747-4600-BB48-5C7933530A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15="http://schemas.microsoft.com/office/powerpoint/2012/main" val="252026601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1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2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C9B7A26F-3419-414D-9C0A-B618DFC7B9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15="http://schemas.microsoft.com/office/powerpoint/2012/main" val="32317251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1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0F45E9B1-DF89-4B7D-9D24-6A40926090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15="http://schemas.microsoft.com/office/powerpoint/2012/main" val="25702652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1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D15E51E3-54E0-4A9E-B740-9553434FD3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15="http://schemas.microsoft.com/office/powerpoint/2012/main" val="42575325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1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2"/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>
            <a:lvl1pPr>
              <a:defRPr/>
            </a:lvl1pPr>
          </a:lstStyle>
          <a:p>
            <a:fld id="{759AB025-33E8-4D67-A949-17F1BF980E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p15="http://schemas.microsoft.com/office/powerpoint/2012/main" val="104920737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fld id="{6C529CE0-9FEF-47E7-83DD-9637950A7A1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0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0"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rgbClr val="002E8B"/>
                  </a:gs>
                </a:gsLst>
                <a:lin ang="2700000"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E"/>
                  </a:gs>
                  <a:gs pos="100000">
                    <a:schemeClr val="bg1"/>
                  </a:gs>
                </a:gsLst>
                <a:lin ang="5400000"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7"/>
                  </a:gs>
                  <a:gs pos="100000">
                    <a:schemeClr val="bg1"/>
                  </a:gs>
                </a:gsLst>
                <a:lin ang="2700000"/>
              </a:gra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chemeClr val="bg1"/>
                </a:gs>
              </a:gsLst>
              <a:lin ang="2700000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/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3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74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Garamond" charset="0"/>
          <a:cs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8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notesSlide" Target="../notesSlides/notes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609600" y="3276600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Coronary angioplasty-GUIDEWIRES &amp; CATHETERS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53251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60960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4572008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Dr Sreejith  A G</a:t>
            </a:r>
            <a:endParaRPr lang="en-IN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Covers </a:t>
            </a:r>
          </a:p>
        </p:txBody>
      </p:sp>
      <p:pic>
        <p:nvPicPr>
          <p:cNvPr id="60419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347788" y="1971675"/>
            <a:ext cx="6448425" cy="3781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Radiopaque tip</a:t>
            </a:r>
          </a:p>
        </p:txBody>
      </p:sp>
      <p:sp>
        <p:nvSpPr>
          <p:cNvPr id="61443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457200" lvl="1" indent="0">
              <a:buFont typeface="Wingdings" pitchFamily="2" charset="2"/>
              <a:buNone/>
            </a:pPr>
            <a:r>
              <a:rPr lang="en-US" dirty="0"/>
              <a:t>Platinum coils placed at wire tip( distal 2 – 3 cm) provide </a:t>
            </a:r>
            <a:r>
              <a:rPr lang="en-US" dirty="0" err="1"/>
              <a:t>visibilty</a:t>
            </a:r>
            <a:r>
              <a:rPr lang="en-US" dirty="0"/>
              <a:t>(radio opaque).</a:t>
            </a:r>
          </a:p>
          <a:p>
            <a:pPr marL="457200" lvl="1" indent="0">
              <a:buFont typeface="Wingdings" pitchFamily="2" charset="2"/>
              <a:buNone/>
            </a:pPr>
            <a:endParaRPr lang="en-US" dirty="0"/>
          </a:p>
          <a:p>
            <a:pPr marL="457200" lvl="1" indent="0"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61444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819400" y="3733800"/>
            <a:ext cx="2819400" cy="294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effectLst/>
              </a:rPr>
              <a:t>PROPERTIES OF AN IDEAL GUIDEWIRE</a:t>
            </a:r>
            <a:endParaRPr lang="en-US" dirty="0"/>
          </a:p>
        </p:txBody>
      </p:sp>
      <p:sp>
        <p:nvSpPr>
          <p:cNvPr id="62467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 b="1" dirty="0">
                <a:effectLst/>
              </a:rPr>
              <a:t>Push transmission or </a:t>
            </a:r>
            <a:r>
              <a:rPr lang="en-US" sz="2800" b="1" dirty="0" err="1">
                <a:effectLst/>
              </a:rPr>
              <a:t>steerability</a:t>
            </a:r>
            <a:endParaRPr lang="en-US" sz="2800" b="1" dirty="0">
              <a:effectLst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800" dirty="0">
                <a:effectLst/>
              </a:rPr>
              <a:t> Ability of a </a:t>
            </a:r>
            <a:r>
              <a:rPr lang="en-US" sz="2800" dirty="0" err="1">
                <a:effectLst/>
              </a:rPr>
              <a:t>guidewire</a:t>
            </a:r>
            <a:r>
              <a:rPr lang="en-US" sz="2800" dirty="0">
                <a:effectLst/>
              </a:rPr>
              <a:t> tip to be delivered to the desired position in a vessel.</a:t>
            </a:r>
          </a:p>
          <a:p>
            <a:pPr marL="0" indent="0">
              <a:buFont typeface="Wingdings" pitchFamily="2" charset="2"/>
              <a:buNone/>
            </a:pPr>
            <a:endParaRPr lang="en-US" sz="2800" b="1" dirty="0">
              <a:effectLst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800" b="1" dirty="0">
                <a:effectLst/>
              </a:rPr>
              <a:t>Torque transmission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>
                <a:effectLst/>
              </a:rPr>
              <a:t>Ability to transmit rotational forces from operators hand to the tip of </a:t>
            </a:r>
            <a:r>
              <a:rPr lang="en-US" sz="2800" dirty="0" err="1">
                <a:effectLst/>
              </a:rPr>
              <a:t>guidewire</a:t>
            </a:r>
            <a:r>
              <a:rPr lang="en-US" sz="2800" dirty="0">
                <a:effectLst/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>
                <a:effectLst/>
              </a:rPr>
              <a:t>Increased core thickness increases </a:t>
            </a:r>
            <a:r>
              <a:rPr lang="en-US" sz="2800" dirty="0" err="1">
                <a:effectLst/>
              </a:rPr>
              <a:t>torquability</a:t>
            </a:r>
            <a:r>
              <a:rPr lang="en-US" sz="2800" dirty="0">
                <a:effectLst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3491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 b="1" dirty="0" err="1">
                <a:effectLst/>
              </a:rPr>
              <a:t>Trackability:</a:t>
            </a:r>
            <a:r>
              <a:rPr lang="en-US" sz="2800" dirty="0" err="1">
                <a:effectLst/>
              </a:rPr>
              <a:t>Ability</a:t>
            </a:r>
            <a:r>
              <a:rPr lang="en-US" sz="2800" dirty="0">
                <a:effectLst/>
              </a:rPr>
              <a:t> to advance interventional devices on the </a:t>
            </a:r>
            <a:r>
              <a:rPr lang="en-US" sz="2800" dirty="0" err="1">
                <a:effectLst/>
              </a:rPr>
              <a:t>guidewire</a:t>
            </a:r>
            <a:r>
              <a:rPr lang="en-US" sz="2800" dirty="0">
                <a:effectLst/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b="1" dirty="0">
                <a:effectLst/>
              </a:rPr>
              <a:t>Flexibility:</a:t>
            </a:r>
            <a:r>
              <a:rPr lang="en-US" sz="2800" dirty="0">
                <a:effectLst/>
              </a:rPr>
              <a:t> 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>
                <a:effectLst/>
              </a:rPr>
              <a:t>Ability to bend with direct pressure.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>
                <a:effectLst/>
              </a:rPr>
              <a:t>Minimize vascular trauma.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b="1" dirty="0">
                <a:effectLst/>
              </a:rPr>
              <a:t>Tip  elasticity</a:t>
            </a:r>
            <a:r>
              <a:rPr lang="en-US" sz="2800" b="1" dirty="0">
                <a:solidFill>
                  <a:srgbClr val="FFFF00"/>
                </a:solidFill>
                <a:effectLst/>
              </a:rPr>
              <a:t>: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>
                <a:effectLst/>
              </a:rPr>
              <a:t> Shape memory retention of the distal tip throughout the entire procedure. 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4515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 b="1" dirty="0">
                <a:effectLst/>
              </a:rPr>
              <a:t>Tip visibility and markers: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>
                <a:effectLst/>
              </a:rPr>
              <a:t>Allows for visualization of distal tip in the vessel lumen.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>
                <a:effectLst/>
              </a:rPr>
              <a:t>Help in estimation of lesion length and choosing length of balloon catheters and stents. 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effectLst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800" b="1" dirty="0">
                <a:effectLst/>
              </a:rPr>
              <a:t>Durability of the wire:</a:t>
            </a:r>
            <a:r>
              <a:rPr lang="en-US" sz="2800" dirty="0">
                <a:effectLst/>
              </a:rPr>
              <a:t> kink resistance(wire can be used for multiple lesions)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effectLst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800" b="1" dirty="0">
                <a:effectLst/>
              </a:rPr>
              <a:t>Tactile feedback:</a:t>
            </a:r>
            <a:r>
              <a:rPr lang="en-US" sz="2800" dirty="0">
                <a:effectLst/>
              </a:rPr>
              <a:t>  feel of the wire tip 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5539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800" b="1" dirty="0" err="1">
                <a:effectLst/>
              </a:rPr>
              <a:t>Prolapse</a:t>
            </a:r>
            <a:r>
              <a:rPr lang="en-US" sz="2800" b="1" dirty="0">
                <a:effectLst/>
              </a:rPr>
              <a:t> tendency: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>
                <a:effectLst/>
              </a:rPr>
              <a:t>Tendency of the </a:t>
            </a:r>
            <a:r>
              <a:rPr lang="en-US" sz="2800" dirty="0" err="1">
                <a:effectLst/>
              </a:rPr>
              <a:t>guidewire</a:t>
            </a:r>
            <a:r>
              <a:rPr lang="en-US" sz="2800" dirty="0"/>
              <a:t> </a:t>
            </a:r>
            <a:r>
              <a:rPr lang="en-US" sz="2800" dirty="0">
                <a:effectLst/>
              </a:rPr>
              <a:t>tip to kink once passed into a vessel.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>
                <a:effectLst/>
              </a:rPr>
              <a:t>Common with floppy tip </a:t>
            </a:r>
            <a:r>
              <a:rPr lang="en-US" sz="2800" dirty="0" err="1">
                <a:effectLst/>
              </a:rPr>
              <a:t>guidewires</a:t>
            </a:r>
            <a:r>
              <a:rPr lang="en-US" sz="2800" dirty="0">
                <a:effectLst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>
                <a:effectLst/>
              </a:rPr>
              <a:t>Problem when lesions are very tight or lesions are in angulated vessels. 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>
                <a:effectLst/>
              </a:rPr>
              <a:t>After crossing the lesion, beneficial –reduces the possibility of guide wire trauma to distal vessel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effectLst/>
              </a:rPr>
              <a:t>TYPES OF GUIDEWIRES</a:t>
            </a:r>
            <a:endParaRPr lang="en-US" dirty="0"/>
          </a:p>
        </p:txBody>
      </p:sp>
      <p:sp>
        <p:nvSpPr>
          <p:cNvPr id="66563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/>
            <a:r>
              <a:rPr lang="en-US" sz="2800" dirty="0">
                <a:effectLst/>
              </a:rPr>
              <a:t>Depending on the tip load the </a:t>
            </a:r>
            <a:r>
              <a:rPr lang="en-US" sz="2800" dirty="0" err="1">
                <a:effectLst/>
              </a:rPr>
              <a:t>guidewires</a:t>
            </a:r>
            <a:r>
              <a:rPr lang="en-US" sz="2800" dirty="0">
                <a:effectLst/>
              </a:rPr>
              <a:t> can be classified as balanced, extra support or floppy. 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effectLst/>
            </a:endParaRPr>
          </a:p>
          <a:p>
            <a:pPr marL="0" indent="0"/>
            <a:r>
              <a:rPr lang="en-US" sz="2800" dirty="0">
                <a:effectLst/>
              </a:rPr>
              <a:t>Tip load is defined as the force needed to bend a wire when exerted on a straight guide wire tip, at 1 cm from the tip. 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effectLst/>
            </a:endParaRPr>
          </a:p>
          <a:p>
            <a:pPr marL="0" indent="0"/>
            <a:r>
              <a:rPr lang="en-US" sz="2800" dirty="0">
                <a:effectLst/>
              </a:rPr>
              <a:t>As tip load increases, the wire becomes stiffer </a:t>
            </a:r>
          </a:p>
          <a:p>
            <a:pPr lvl="1"/>
            <a:r>
              <a:rPr lang="en-US" sz="2400" dirty="0">
                <a:effectLst/>
              </a:rPr>
              <a:t>provides more support </a:t>
            </a:r>
          </a:p>
          <a:p>
            <a:pPr lvl="1"/>
            <a:r>
              <a:rPr lang="en-US" sz="2400" dirty="0">
                <a:effectLst/>
              </a:rPr>
              <a:t>more prone to perforation.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/>
              </a:rPr>
              <a:t>Tip load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7587" name="Content Placeholder 3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2438400" y="1981200"/>
            <a:ext cx="44926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0">
                <a:effectLst/>
              </a:rPr>
              <a:t>Balanced guidewires</a:t>
            </a:r>
            <a:endParaRPr lang="en-US"/>
          </a:p>
        </p:txBody>
      </p:sp>
      <p:sp>
        <p:nvSpPr>
          <p:cNvPr id="68611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/>
            <a:r>
              <a:rPr lang="en-US" sz="2800" dirty="0">
                <a:effectLst/>
              </a:rPr>
              <a:t>Tip load range between  </a:t>
            </a:r>
            <a:r>
              <a:rPr lang="en-US" sz="2800" dirty="0">
                <a:solidFill>
                  <a:srgbClr val="FF0000"/>
                </a:solidFill>
                <a:effectLst/>
              </a:rPr>
              <a:t>0.5 and 0.9 g.</a:t>
            </a:r>
            <a:r>
              <a:rPr lang="en-US" sz="2800" dirty="0">
                <a:solidFill>
                  <a:srgbClr val="FFFF00"/>
                </a:solidFill>
                <a:effectLst/>
              </a:rPr>
              <a:t> 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solidFill>
                <a:srgbClr val="FFFF00"/>
              </a:solidFill>
              <a:effectLst/>
            </a:endParaRPr>
          </a:p>
          <a:p>
            <a:pPr marL="0" indent="0"/>
            <a:r>
              <a:rPr lang="en-US" sz="2800" dirty="0">
                <a:effectLst/>
              </a:rPr>
              <a:t>Balance between flexibility, support and </a:t>
            </a:r>
            <a:r>
              <a:rPr lang="en-US" sz="2800" dirty="0" err="1">
                <a:effectLst/>
              </a:rPr>
              <a:t>steerability</a:t>
            </a:r>
            <a:r>
              <a:rPr lang="en-US" sz="2800" dirty="0">
                <a:effectLst/>
              </a:rPr>
              <a:t>. 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effectLst/>
            </a:endParaRPr>
          </a:p>
          <a:p>
            <a:pPr marL="0" indent="0"/>
            <a:r>
              <a:rPr lang="en-US" sz="2800" dirty="0">
                <a:effectLst/>
              </a:rPr>
              <a:t>Constitute the bulk of use in any cath. lab -also called frontline </a:t>
            </a:r>
            <a:r>
              <a:rPr lang="en-US" sz="2800" dirty="0" err="1">
                <a:effectLst/>
              </a:rPr>
              <a:t>guidewires</a:t>
            </a:r>
            <a:r>
              <a:rPr lang="en-US" sz="2800" dirty="0">
                <a:effectLst/>
              </a:rPr>
              <a:t> or  workhorse </a:t>
            </a:r>
            <a:r>
              <a:rPr lang="en-US" sz="2800" dirty="0" err="1">
                <a:effectLst/>
              </a:rPr>
              <a:t>guidewires</a:t>
            </a:r>
            <a:endParaRPr lang="en-US" sz="2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>
                <a:effectLst/>
              </a:rPr>
              <a:t>Extra-support guidewires</a:t>
            </a:r>
            <a:endParaRPr lang="en-US"/>
          </a:p>
        </p:txBody>
      </p:sp>
      <p:sp>
        <p:nvSpPr>
          <p:cNvPr id="70659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/>
            <a:r>
              <a:rPr lang="en-US" sz="2800" dirty="0">
                <a:effectLst/>
              </a:rPr>
              <a:t>Extra-support </a:t>
            </a:r>
            <a:r>
              <a:rPr lang="en-US" sz="2800" dirty="0" err="1">
                <a:effectLst/>
              </a:rPr>
              <a:t>guidewires</a:t>
            </a:r>
            <a:r>
              <a:rPr lang="en-US" sz="2800" dirty="0">
                <a:effectLst/>
              </a:rPr>
              <a:t> are designed for cases where additional support is needed for device delivery.</a:t>
            </a:r>
          </a:p>
          <a:p>
            <a:pPr marL="0" indent="0">
              <a:buFont typeface="Wingdings" pitchFamily="2" charset="2"/>
              <a:buNone/>
            </a:pPr>
            <a:r>
              <a:rPr lang="en-US" sz="2800" dirty="0">
                <a:effectLst/>
              </a:rPr>
              <a:t> </a:t>
            </a:r>
          </a:p>
          <a:p>
            <a:pPr marL="0" indent="0"/>
            <a:r>
              <a:rPr lang="en-US" sz="2800" dirty="0">
                <a:effectLst/>
              </a:rPr>
              <a:t>Include intravascular </a:t>
            </a:r>
            <a:r>
              <a:rPr lang="en-US" sz="2800" dirty="0" err="1">
                <a:effectLst/>
              </a:rPr>
              <a:t>tortuosity</a:t>
            </a:r>
            <a:r>
              <a:rPr lang="en-US" sz="2800" dirty="0">
                <a:effectLst/>
              </a:rPr>
              <a:t>, calcification, noncompliance, previously deployed stents or when bulky devices are used.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effectLst/>
            </a:endParaRPr>
          </a:p>
          <a:p>
            <a:pPr marL="0" indent="0"/>
            <a:r>
              <a:rPr lang="en-US" sz="2800" dirty="0">
                <a:effectLst/>
              </a:rPr>
              <a:t> The tip load is </a:t>
            </a:r>
            <a:r>
              <a:rPr lang="en-US" sz="2800" dirty="0">
                <a:solidFill>
                  <a:srgbClr val="FF0000"/>
                </a:solidFill>
                <a:effectLst/>
              </a:rPr>
              <a:t>more than 0.9g</a:t>
            </a:r>
            <a:r>
              <a:rPr lang="en-US" sz="2800" dirty="0">
                <a:effectLst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COMPONENTS OF GUIDEWIRE</a:t>
            </a:r>
          </a:p>
          <a:p>
            <a:r>
              <a:rPr lang="en-US" dirty="0" smtClean="0">
                <a:effectLst/>
              </a:rPr>
              <a:t>PROPERTIES OF AN IDEAL GUIDEWIRE</a:t>
            </a:r>
          </a:p>
          <a:p>
            <a:r>
              <a:rPr lang="en-US" dirty="0" smtClean="0">
                <a:effectLst/>
              </a:rPr>
              <a:t>TYPES OF GUIDEWIRES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Floppy wires</a:t>
            </a:r>
            <a:endParaRPr lang="en-US" dirty="0"/>
          </a:p>
        </p:txBody>
      </p:sp>
      <p:sp>
        <p:nvSpPr>
          <p:cNvPr id="73731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sz="2800">
                <a:effectLst/>
              </a:rPr>
              <a:t>Soft guidewires are useful in negotiating a tortuous anatomy</a:t>
            </a:r>
          </a:p>
          <a:p>
            <a:r>
              <a:rPr lang="en-US" sz="2800">
                <a:effectLst/>
              </a:rPr>
              <a:t>May lack body support for device tracking</a:t>
            </a:r>
          </a:p>
          <a:p>
            <a:r>
              <a:rPr lang="en-US" sz="2800">
                <a:effectLst/>
              </a:rPr>
              <a:t>Once lesion is crossed, soft guidewire may be exchanged with a extra support guidewire.</a:t>
            </a:r>
          </a:p>
          <a:p>
            <a:r>
              <a:rPr lang="en-US" sz="2800">
                <a:effectLst/>
              </a:rPr>
              <a:t>Extra support guidewires provide enhanced tracking of balloons and stents.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803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r>
              <a:rPr lang="en-US"/>
              <a:t>Diameter: 0.36mm(0.014 inch)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Spring coil length:11cm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Guide wire length:180/300cm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Tip: Straight/J</a:t>
            </a:r>
          </a:p>
          <a:p>
            <a:pPr marL="0" indent="0"/>
            <a:endParaRPr lang="en-US"/>
          </a:p>
        </p:txBody>
      </p:sp>
      <p:pic>
        <p:nvPicPr>
          <p:cNvPr id="7680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61975" y="533400"/>
            <a:ext cx="7753350" cy="215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7827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r>
              <a:rPr lang="en-US"/>
              <a:t>Diameter:0.23mm(0.009 inch)/0.36mm(0.014 inch)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Spring coil length:11cm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Guide wire length:190/300cm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Tip: Straight</a:t>
            </a:r>
          </a:p>
          <a:p>
            <a:pPr marL="0" indent="0"/>
            <a:endParaRPr lang="en-US"/>
          </a:p>
        </p:txBody>
      </p:sp>
      <p:pic>
        <p:nvPicPr>
          <p:cNvPr id="77828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" y="685800"/>
            <a:ext cx="7686675" cy="2552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8851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r>
              <a:rPr lang="en-US"/>
              <a:t>Diameter: 0.36mm(0.014 inch)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Spring coil length:4cm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Guide wire length:180/300cm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Tip: Straight/J</a:t>
            </a:r>
          </a:p>
          <a:p>
            <a:pPr marL="0" indent="0"/>
            <a:endParaRPr lang="en-US"/>
          </a:p>
        </p:txBody>
      </p:sp>
      <p:pic>
        <p:nvPicPr>
          <p:cNvPr id="78852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9600" y="1397000"/>
            <a:ext cx="7772400" cy="236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0">
                <a:effectLst/>
              </a:rPr>
              <a:t>WHISPER Guide Wire</a:t>
            </a:r>
            <a:br>
              <a:rPr lang="en-US" b="0">
                <a:effectLst/>
              </a:rPr>
            </a:br>
            <a:endParaRPr lang="en-US"/>
          </a:p>
        </p:txBody>
      </p:sp>
      <p:sp>
        <p:nvSpPr>
          <p:cNvPr id="86019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r>
              <a:rPr lang="en-US"/>
              <a:t>Tip load:0.8/1/1.2 gm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Diameter: 0.36mm(0.014 inch)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Radiopaque length : 3cm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Guide wire length:190/300cm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Tip: Straight</a:t>
            </a:r>
          </a:p>
          <a:p>
            <a:pPr marL="0" indent="0"/>
            <a:endParaRPr lang="en-US"/>
          </a:p>
        </p:txBody>
      </p:sp>
      <p:pic>
        <p:nvPicPr>
          <p:cNvPr id="86020" name="Picture 2" descr="C:\Users\dell.dell-PC\Desktop\PCI hardwares part 1\_whisperwire-288_R1_web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90600" y="1066800"/>
            <a:ext cx="6667500" cy="22193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Asahi SION blue</a:t>
            </a:r>
          </a:p>
        </p:txBody>
      </p:sp>
      <p:sp>
        <p:nvSpPr>
          <p:cNvPr id="80899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endParaRPr lang="en-US" dirty="0"/>
          </a:p>
          <a:p>
            <a:pPr marL="0" indent="0">
              <a:buFont typeface="Wingdings" pitchFamily="2" charset="2"/>
              <a:buNone/>
            </a:pPr>
            <a:r>
              <a:rPr lang="en-US" dirty="0" smtClean="0"/>
              <a:t>Tip load: 0.5g</a:t>
            </a:r>
            <a:endParaRPr lang="en-US" dirty="0"/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Diameter: 0.36mm(0.014 inch)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Spring coil length:20cm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Guide wire length:180/300cm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Tip: Straight/J</a:t>
            </a:r>
          </a:p>
          <a:p>
            <a:pPr marL="0" indent="0"/>
            <a:endParaRPr lang="en-US" dirty="0"/>
          </a:p>
        </p:txBody>
      </p:sp>
      <p:pic>
        <p:nvPicPr>
          <p:cNvPr id="80900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81000" y="1698625"/>
            <a:ext cx="8410575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89106" y="774890"/>
            <a:ext cx="34886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Runthrough</a:t>
            </a:r>
            <a:r>
              <a:rPr spc="-120" dirty="0"/>
              <a:t> </a:t>
            </a:r>
            <a:r>
              <a:rPr dirty="0"/>
              <a:t>NS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2276874"/>
            <a:ext cx="5405120" cy="3904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8571" y="2676461"/>
            <a:ext cx="342265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Dual Core</a:t>
            </a:r>
            <a:r>
              <a:rPr sz="2400" b="1" spc="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B0F0"/>
                </a:solidFill>
                <a:latin typeface="Arial"/>
                <a:cs typeface="Arial"/>
              </a:rPr>
              <a:t>–</a:t>
            </a:r>
            <a:endParaRPr sz="2400">
              <a:latin typeface="Arial"/>
              <a:cs typeface="Arial"/>
            </a:endParaRPr>
          </a:p>
          <a:p>
            <a:pPr marL="12700" marR="200660">
              <a:lnSpc>
                <a:spcPct val="100000"/>
              </a:lnSpc>
            </a:pPr>
            <a:r>
              <a:rPr sz="2400" spc="-5" dirty="0">
                <a:solidFill>
                  <a:srgbClr val="00B0F0"/>
                </a:solidFill>
                <a:latin typeface="Arial"/>
                <a:cs typeface="Arial"/>
              </a:rPr>
              <a:t>Main shaft core of SS </a:t>
            </a:r>
            <a:r>
              <a:rPr sz="2400" dirty="0">
                <a:solidFill>
                  <a:srgbClr val="00B0F0"/>
                </a:solidFill>
                <a:latin typeface="Arial"/>
                <a:cs typeface="Arial"/>
              </a:rPr>
              <a:t>&amp;  </a:t>
            </a:r>
            <a:r>
              <a:rPr sz="2400" spc="-5" dirty="0">
                <a:solidFill>
                  <a:srgbClr val="00B0F0"/>
                </a:solidFill>
                <a:latin typeface="Arial"/>
                <a:cs typeface="Arial"/>
              </a:rPr>
              <a:t>Distal core – Nitinol.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5" dirty="0">
                <a:solidFill>
                  <a:srgbClr val="00B0F0"/>
                </a:solidFill>
                <a:latin typeface="Arial"/>
                <a:cs typeface="Arial"/>
              </a:rPr>
              <a:t>Tip-nitinol </a:t>
            </a:r>
            <a:r>
              <a:rPr sz="2400" spc="-5" dirty="0">
                <a:solidFill>
                  <a:srgbClr val="00B0F0"/>
                </a:solidFill>
                <a:latin typeface="Arial"/>
                <a:cs typeface="Arial"/>
              </a:rPr>
              <a:t>shaping</a:t>
            </a:r>
            <a:r>
              <a:rPr sz="2400" spc="2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B0F0"/>
                </a:solidFill>
                <a:latin typeface="Arial"/>
                <a:cs typeface="Arial"/>
              </a:rPr>
              <a:t>ribbon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23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r>
              <a:rPr lang="en-US"/>
              <a:t>Tip load:3/4.5/6/12gm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Diameter: 0.36mm(0.014 inch)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Spring coil length:11cm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Guide wire length:180cm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Tip: Straight</a:t>
            </a:r>
          </a:p>
          <a:p>
            <a:pPr marL="0" indent="0"/>
            <a:endParaRPr lang="en-US"/>
          </a:p>
        </p:txBody>
      </p:sp>
      <p:pic>
        <p:nvPicPr>
          <p:cNvPr id="81924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57200" y="1504950"/>
            <a:ext cx="7610475" cy="1866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7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r>
              <a:rPr lang="en-US"/>
              <a:t>Diameter: 0.23(0.009)/0.36mm(0.014 inch)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Spring coil length:20cm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Guide wire length:180cm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Tip: Straight</a:t>
            </a:r>
          </a:p>
          <a:p>
            <a:pPr marL="0" indent="0"/>
            <a:endParaRPr lang="en-US"/>
          </a:p>
        </p:txBody>
      </p:sp>
      <p:pic>
        <p:nvPicPr>
          <p:cNvPr id="8294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3400" y="1600200"/>
            <a:ext cx="7588250" cy="2200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CROSS IT SERIES</a:t>
            </a:r>
            <a:br>
              <a:rPr lang="en-US"/>
            </a:br>
            <a:r>
              <a:rPr lang="en-US"/>
              <a:t>(100/200/300/400  XT)</a:t>
            </a:r>
          </a:p>
        </p:txBody>
      </p:sp>
      <p:sp>
        <p:nvSpPr>
          <p:cNvPr id="84995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endParaRPr lang="en-US"/>
          </a:p>
          <a:p>
            <a:pPr marL="0" indent="0">
              <a:buFont typeface="Wingdings" pitchFamily="2" charset="2"/>
              <a:buNone/>
            </a:pPr>
            <a:r>
              <a:rPr lang="en-US"/>
              <a:t>Tip load:1.7/4.7/6.2/8.7gm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Diameter: 0.36mm(0.014 inch)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Radiopaque length : 3cm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Guide wire length:190/300cm</a:t>
            </a:r>
          </a:p>
          <a:p>
            <a:pPr marL="0" indent="0">
              <a:buFont typeface="Wingdings" pitchFamily="2" charset="2"/>
              <a:buNone/>
            </a:pPr>
            <a:r>
              <a:rPr lang="en-US"/>
              <a:t>Tip: Straight/J</a:t>
            </a:r>
          </a:p>
          <a:p>
            <a:pPr marL="0" indent="0"/>
            <a:endParaRPr lang="en-US"/>
          </a:p>
        </p:txBody>
      </p:sp>
      <p:pic>
        <p:nvPicPr>
          <p:cNvPr id="84996" name="Picture 2" descr="C:\Users\dell.dell-PC\Desktop\PCI hardwares part 1\cross it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752600"/>
            <a:ext cx="3165475" cy="1622425"/>
          </a:xfrm>
          <a:prstGeom prst="rect">
            <a:avLst/>
          </a:prstGeom>
          <a:noFill/>
          <a:ln w="9525" cap="flat" algn="ctr">
            <a:noFill/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49875" y="1143000"/>
            <a:ext cx="3794125" cy="37941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38" y="1625600"/>
            <a:ext cx="492506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0000"/>
                </a:solidFill>
                <a:latin typeface="Arial"/>
                <a:cs typeface="Arial"/>
              </a:rPr>
              <a:t>1982</a:t>
            </a:r>
            <a:endParaRPr sz="2400">
              <a:solidFill>
                <a:srgbClr val="FF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solidFill>
                  <a:srgbClr val="00B0F0"/>
                </a:solidFill>
                <a:latin typeface="Arial"/>
                <a:cs typeface="Arial"/>
              </a:rPr>
              <a:t>John </a:t>
            </a:r>
            <a:r>
              <a:rPr sz="2400" dirty="0">
                <a:solidFill>
                  <a:srgbClr val="00B0F0"/>
                </a:solidFill>
                <a:latin typeface="Arial"/>
                <a:cs typeface="Arial"/>
              </a:rPr>
              <a:t>B </a:t>
            </a:r>
            <a:r>
              <a:rPr sz="2400" spc="-5" dirty="0">
                <a:solidFill>
                  <a:srgbClr val="00B0F0"/>
                </a:solidFill>
                <a:latin typeface="Arial"/>
                <a:cs typeface="Arial"/>
              </a:rPr>
              <a:t>Simpson et al reported the  first experience with a new over-the-  wire balloon</a:t>
            </a:r>
            <a:r>
              <a:rPr sz="2400" spc="45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B0F0"/>
                </a:solidFill>
                <a:latin typeface="Arial"/>
                <a:cs typeface="Arial"/>
              </a:rPr>
              <a:t>system.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1138" y="3398725"/>
            <a:ext cx="4925060" cy="13401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</a:pP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Could be passed beyond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coronary  stenosis,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providing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platform for the 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subsequent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delivery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FF0000"/>
                </a:solidFill>
                <a:latin typeface="Arial"/>
                <a:cs typeface="Arial"/>
              </a:rPr>
              <a:t>balloon</a:t>
            </a:r>
            <a:r>
              <a:rPr sz="2000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FF0000"/>
                </a:solidFill>
                <a:latin typeface="Arial"/>
                <a:cs typeface="Arial"/>
              </a:rPr>
              <a:t>catheter.</a:t>
            </a:r>
            <a:endParaRPr sz="200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92163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>
                <a:effectLst/>
              </a:rPr>
              <a:t>Central core of guidewires are composed of stainless steel or nitinol </a:t>
            </a:r>
          </a:p>
          <a:p>
            <a:r>
              <a:rPr lang="en-US" sz="2800">
                <a:effectLst/>
              </a:rPr>
              <a:t>Based on the tip load the guidewires can be classified as balanced, extra support or floppy. </a:t>
            </a:r>
          </a:p>
          <a:p>
            <a:r>
              <a:rPr lang="en-US" sz="2800">
                <a:effectLst/>
              </a:rPr>
              <a:t>Balanced guidewires are called “workhorse guidewires” </a:t>
            </a:r>
          </a:p>
          <a:p>
            <a:r>
              <a:rPr lang="en-US" sz="2800">
                <a:effectLst/>
              </a:rPr>
              <a:t>Extra-support guidewires are designed for cases where additional support is needed for device delivery</a:t>
            </a:r>
          </a:p>
          <a:p>
            <a:r>
              <a:rPr lang="en-US" sz="2800">
                <a:effectLst/>
              </a:rPr>
              <a:t>Heavy-duty guidewires are not suited as primary guidewires because of their stiffness and poor torque control</a:t>
            </a:r>
          </a:p>
          <a:p>
            <a:endParaRPr lang="en-US" sz="2800">
              <a:effectLst/>
            </a:endParaRPr>
          </a:p>
          <a:p>
            <a:endParaRPr lang="en-US" sz="2800">
              <a:effectLst/>
            </a:endParaRPr>
          </a:p>
        </p:txBody>
      </p:sp>
      <p:sp>
        <p:nvSpPr>
          <p:cNvPr id="92164" name="Rounded 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538310"/>
            <a:ext cx="8610600" cy="5105400"/>
          </a:xfrm>
          <a:prstGeom prst="roundRect">
            <a:avLst>
              <a:gd name="adj" fmla="val 16667"/>
            </a:avLst>
          </a:prstGeom>
          <a:solidFill>
            <a:srgbClr val="00B050">
              <a:alpha val="20000"/>
            </a:srgbClr>
          </a:solidFill>
          <a:ln w="9525" cap="flat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buSzPct val="100000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</a:pPr>
            <a:r>
              <a:rPr lang="en-US" smtClean="0"/>
              <a:t>GUIDING CATHETERS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lIns="91440" tIns="45720" rIns="91440" bIns="45720"/>
          <a:lstStyle/>
          <a:p>
            <a:pPr marL="0" indent="0" algn="ctr" eaLnBrk="1" hangingPunct="1">
              <a:lnSpc>
                <a:spcPct val="100000"/>
              </a:lnSpc>
              <a:spcBef>
                <a:spcPts val="650"/>
              </a:spcBef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Functions of a Guide Catheter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Support for device advancement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Conduit for device and wire transport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Vehicle for contrast injection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Measurement of Pressure 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Different makes, shapes, sizes &amp; uses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Diagnostic vs Guide catheters 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Stiffer shaft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Larger internal diameter (ID)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Shorter &amp; more angulated tip (110º vs. 90º), non tapering tip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Re-enforced construction (3 vs. 2 layers).</a:t>
            </a:r>
          </a:p>
          <a:p>
            <a:pPr marL="342900" indent="-341313" hangingPunct="1">
              <a:lnSpc>
                <a:spcPct val="100000"/>
              </a:lnSpc>
              <a:spcBef>
                <a:spcPts val="363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                                                                                           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4460106" cy="21764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4000504"/>
            <a:ext cx="3520269" cy="21764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Parts of a Catheter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5663" y="1981200"/>
            <a:ext cx="6961187" cy="32004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533400" y="5715000"/>
            <a:ext cx="45720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Usual length= 100 cm</a:t>
            </a:r>
          </a:p>
          <a:p>
            <a:pPr hangingPunct="1">
              <a:lnSpc>
                <a:spcPct val="100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Tertiary curve in some catheters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Catheter size</a:t>
            </a: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3449638" cy="3978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Catheter size in French 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524000"/>
            <a:ext cx="4953000" cy="2667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0325" y="4386263"/>
            <a:ext cx="4641850" cy="20145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9223" name="Rectangle 6"/>
          <p:cNvSpPr>
            <a:spLocks noChangeArrowheads="1"/>
          </p:cNvSpPr>
          <p:nvPr/>
        </p:nvSpPr>
        <p:spPr bwMode="auto">
          <a:xfrm>
            <a:off x="609600" y="2438400"/>
            <a:ext cx="4572000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For each given size - ID is</a:t>
            </a:r>
          </a:p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</a:rPr>
              <a:t> either standard, large </a:t>
            </a:r>
            <a:r>
              <a:rPr lang="en-US" dirty="0" smtClean="0">
                <a:solidFill>
                  <a:srgbClr val="000000"/>
                </a:solidFill>
                <a:latin typeface="Calibri" charset="0"/>
              </a:rPr>
              <a:t> </a:t>
            </a:r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Cross section of catheter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/>
          <a:srcRect b="51358"/>
          <a:stretch>
            <a:fillRect/>
          </a:stretch>
        </p:blipFill>
        <p:spPr bwMode="auto">
          <a:xfrm>
            <a:off x="347663" y="1828800"/>
            <a:ext cx="8188325" cy="2286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533400" y="4343400"/>
            <a:ext cx="1676400" cy="201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Strength</a:t>
            </a:r>
          </a:p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Support/Flexibility</a:t>
            </a:r>
          </a:p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Kink resistance </a:t>
            </a:r>
          </a:p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b="1">
                <a:solidFill>
                  <a:srgbClr val="0070C0"/>
                </a:solidFill>
                <a:latin typeface="Times New Roman" pitchFamily="16" charset="0"/>
              </a:rPr>
              <a:t>Polyurethane or Polyethylene</a:t>
            </a: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3352800" y="4419600"/>
            <a:ext cx="213360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1:1 Torque</a:t>
            </a:r>
          </a:p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Kink resistance</a:t>
            </a:r>
          </a:p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b="1">
                <a:solidFill>
                  <a:srgbClr val="0070C0"/>
                </a:solidFill>
                <a:latin typeface="Times New Roman" pitchFamily="16" charset="0"/>
              </a:rPr>
              <a:t>Stainless steel/ Kevlar</a:t>
            </a:r>
          </a:p>
        </p:txBody>
      </p:sp>
      <p:sp>
        <p:nvSpPr>
          <p:cNvPr id="10246" name="Rectangle 5"/>
          <p:cNvSpPr>
            <a:spLocks noChangeArrowheads="1"/>
          </p:cNvSpPr>
          <p:nvPr/>
        </p:nvSpPr>
        <p:spPr bwMode="auto">
          <a:xfrm>
            <a:off x="5715000" y="4419600"/>
            <a:ext cx="2895600" cy="201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Internal lumen</a:t>
            </a:r>
          </a:p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Smooth or lubricious material</a:t>
            </a:r>
          </a:p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Device compatibility</a:t>
            </a:r>
          </a:p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b="1">
                <a:solidFill>
                  <a:srgbClr val="0070C0"/>
                </a:solidFill>
                <a:latin typeface="Times New Roman" pitchFamily="16" charset="0"/>
              </a:rPr>
              <a:t>PTFE (Polytetrafluoroethylene) like Teflon</a:t>
            </a:r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 flipH="1">
            <a:off x="2665413" y="4038600"/>
            <a:ext cx="4762" cy="1600200"/>
          </a:xfrm>
          <a:prstGeom prst="line">
            <a:avLst/>
          </a:prstGeom>
          <a:noFill/>
          <a:ln w="936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48" name="Line 7"/>
          <p:cNvSpPr>
            <a:spLocks noChangeShapeType="1"/>
          </p:cNvSpPr>
          <p:nvPr/>
        </p:nvSpPr>
        <p:spPr bwMode="auto">
          <a:xfrm flipH="1">
            <a:off x="5408613" y="4038600"/>
            <a:ext cx="4762" cy="1600200"/>
          </a:xfrm>
          <a:prstGeom prst="line">
            <a:avLst/>
          </a:prstGeom>
          <a:noFill/>
          <a:ln w="9360">
            <a:solidFill>
              <a:srgbClr val="4A7EBB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Important features of a guide catheter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Preformed curves &amp; configurations, optimum support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Adequate lumen &amp; device compatibility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Easy to handle, torque control, kink resistance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Atraumatic tip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Side hole vs no side hole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38"/>
              </a:spcBef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Side holes are useful where the pressure gets frequently damped as in RCA interventions, CTO interventions or sole surviving artery or left main interventions</a:t>
            </a:r>
          </a:p>
          <a:p>
            <a:pPr marL="342900" indent="-341313" hangingPunct="1">
              <a:lnSpc>
                <a:spcPct val="100000"/>
              </a:lnSpc>
              <a:spcBef>
                <a:spcPts val="438"/>
              </a:spcBef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22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38"/>
              </a:spcBef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Advantages </a:t>
            </a:r>
          </a:p>
          <a:p>
            <a:pPr lvl="1" indent="-284163" hangingPunct="1">
              <a:lnSpc>
                <a:spcPct val="100000"/>
              </a:lnSpc>
              <a:spcBef>
                <a:spcPts val="438"/>
              </a:spcBef>
              <a:buFont typeface="Arial" charset="0"/>
              <a:buChar char="–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Prevent catheter damping (occlusion of the coronary 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</a:rPr>
              <a:t>ostium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)</a:t>
            </a:r>
          </a:p>
          <a:p>
            <a:pPr lvl="1" indent="-284163" hangingPunct="1">
              <a:lnSpc>
                <a:spcPct val="100000"/>
              </a:lnSpc>
              <a:spcBef>
                <a:spcPts val="438"/>
              </a:spcBef>
              <a:buFont typeface="Arial" charset="0"/>
              <a:buChar char="–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Allow additional blood flow out of tip, to perfuse the artery. </a:t>
            </a:r>
          </a:p>
          <a:p>
            <a:pPr lvl="1" indent="-284163" hangingPunct="1">
              <a:lnSpc>
                <a:spcPct val="100000"/>
              </a:lnSpc>
              <a:spcBef>
                <a:spcPts val="438"/>
              </a:spcBef>
              <a:buFont typeface="Arial" charset="0"/>
              <a:buChar char="–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Avoid catastrophic dissections in the 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</a:rPr>
              <a:t>ostium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 of the artery </a:t>
            </a:r>
          </a:p>
          <a:p>
            <a:pPr marL="342900" indent="-341313" hangingPunct="1">
              <a:lnSpc>
                <a:spcPct val="100000"/>
              </a:lnSpc>
              <a:spcBef>
                <a:spcPts val="438"/>
              </a:spcBef>
              <a:buClrTx/>
              <a:buSzTx/>
              <a:buFontTx/>
              <a:buNone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Disadvantages</a:t>
            </a:r>
          </a:p>
          <a:p>
            <a:pPr lvl="1" indent="-284163" hangingPunct="1">
              <a:lnSpc>
                <a:spcPct val="100000"/>
              </a:lnSpc>
              <a:spcBef>
                <a:spcPts val="438"/>
              </a:spcBef>
              <a:buFont typeface="Arial" charset="0"/>
              <a:buChar char="–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False sense of security because now, aortic pressure, and not the coronary pressure is being monitored. </a:t>
            </a:r>
          </a:p>
          <a:p>
            <a:pPr lvl="1" indent="-284163" hangingPunct="1">
              <a:lnSpc>
                <a:spcPct val="100000"/>
              </a:lnSpc>
              <a:spcBef>
                <a:spcPts val="438"/>
              </a:spcBef>
              <a:buFont typeface="Arial" charset="0"/>
              <a:buChar char="–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Suboptimal </a:t>
            </a:r>
            <a:r>
              <a:rPr lang="en-US" sz="2200" dirty="0" err="1">
                <a:solidFill>
                  <a:srgbClr val="000000"/>
                </a:solidFill>
                <a:latin typeface="Calibri" charset="0"/>
              </a:rPr>
              <a:t>opacification</a:t>
            </a: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lvl="1" indent="-284163" hangingPunct="1">
              <a:lnSpc>
                <a:spcPct val="100000"/>
              </a:lnSpc>
              <a:spcBef>
                <a:spcPts val="438"/>
              </a:spcBef>
              <a:buFont typeface="Arial" charset="0"/>
              <a:buChar char="–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200" dirty="0">
                <a:solidFill>
                  <a:srgbClr val="000000"/>
                </a:solidFill>
                <a:latin typeface="Calibri" charset="0"/>
              </a:rPr>
              <a:t>Reduction in back up support provided because of weakness of catheter shaft and the kinking at side holes</a:t>
            </a:r>
          </a:p>
          <a:p>
            <a:pPr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32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Most commonly used guides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28600" y="1600200"/>
            <a:ext cx="43434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 Judkins, Amplatz, and Extra-back-up guides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Others include  - Multipurpose for RCA bypass or a high left main (LM) takeoff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LIMA catheter for - right and left coronary bypass graft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/>
          <a:srcRect l="10011" t="18518" r="10326" b="5031"/>
          <a:stretch>
            <a:fillRect/>
          </a:stretch>
        </p:blipFill>
        <p:spPr bwMode="auto">
          <a:xfrm>
            <a:off x="4724400" y="2438400"/>
            <a:ext cx="4191000" cy="25130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>
                <a:effectLst/>
              </a:rPr>
              <a:t>COMPONENTS OF GUIDEWIRE</a:t>
            </a:r>
            <a:endParaRPr lang="en-US" dirty="0"/>
          </a:p>
        </p:txBody>
      </p:sp>
      <p:sp>
        <p:nvSpPr>
          <p:cNvPr id="54275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/>
            <a:r>
              <a:rPr lang="en-US" sz="2800" dirty="0">
                <a:effectLst/>
              </a:rPr>
              <a:t>Central core composed of stainless steel or </a:t>
            </a:r>
            <a:r>
              <a:rPr lang="en-US" sz="2800" dirty="0" err="1">
                <a:effectLst/>
              </a:rPr>
              <a:t>nitinol</a:t>
            </a:r>
            <a:r>
              <a:rPr lang="en-US" sz="2800" dirty="0">
                <a:effectLst/>
              </a:rPr>
              <a:t>.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effectLst/>
            </a:endParaRPr>
          </a:p>
          <a:p>
            <a:pPr marL="0" indent="0"/>
            <a:r>
              <a:rPr lang="en-US" sz="2800" dirty="0">
                <a:effectLst/>
              </a:rPr>
              <a:t>Distal </a:t>
            </a:r>
            <a:r>
              <a:rPr lang="en-US" sz="2800" dirty="0" smtClean="0">
                <a:effectLst/>
              </a:rPr>
              <a:t>tip </a:t>
            </a:r>
            <a:r>
              <a:rPr lang="en-US" sz="2800" dirty="0">
                <a:effectLst/>
              </a:rPr>
              <a:t>– made of stainless steel /platinum/tungsten</a:t>
            </a:r>
          </a:p>
          <a:p>
            <a:pPr marL="0" indent="0">
              <a:buFont typeface="Wingdings" pitchFamily="2" charset="2"/>
              <a:buNone/>
            </a:pPr>
            <a:endParaRPr lang="en-US" sz="2800" dirty="0">
              <a:effectLst/>
            </a:endParaRPr>
          </a:p>
          <a:p>
            <a:pPr marL="0" indent="0"/>
            <a:r>
              <a:rPr lang="en-US" sz="2800" dirty="0">
                <a:effectLst/>
              </a:rPr>
              <a:t>Coating -Silicone, </a:t>
            </a:r>
            <a:r>
              <a:rPr lang="en-US" sz="2800" dirty="0" err="1">
                <a:effectLst/>
              </a:rPr>
              <a:t>Polytetrafluroethylene</a:t>
            </a:r>
            <a:r>
              <a:rPr lang="en-US" sz="2800" dirty="0">
                <a:effectLst/>
              </a:rPr>
              <a:t> (PTFE) or hydrophilic substances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The Judkins Guide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52400" y="990600"/>
            <a:ext cx="4876800" cy="5135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Primary (90º), secondary (180º), and tertiary (35º) curves fit aortic root anatomy 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As 1⁰ curve fixed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Intubates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small 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   segment of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ostium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- ↓risk of trauma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Engage the LM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ostium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without much manipulation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714750"/>
            <a:ext cx="2971800" cy="26511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15365" name="Picture 5" descr="j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928688"/>
            <a:ext cx="3357563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JUDKINS GUIDE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458200" cy="56388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Selected according to 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width of the ascending aorta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location of the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ostia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to be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cannulated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orientation of the coronary artery </a:t>
            </a:r>
          </a:p>
          <a:p>
            <a:pPr marL="742950" indent="-28416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     segment proximal to the target lesion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Segment between the primary and secondary curve of the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Judkins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left guide should fit width of ascending aorta 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        ex:3.5 cm,4 cm, 4.5 cm</a:t>
            </a:r>
          </a:p>
        </p:txBody>
      </p:sp>
      <p:pic>
        <p:nvPicPr>
          <p:cNvPr id="5" name="Picture 4" descr="j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857232"/>
            <a:ext cx="2928958" cy="339660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endParaRPr lang="en-IN" sz="1800" smtClean="0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Locations of the </a:t>
            </a:r>
            <a:r>
              <a:rPr lang="en-US" sz="2400" dirty="0" err="1" smtClean="0">
                <a:solidFill>
                  <a:srgbClr val="000000"/>
                </a:solidFill>
                <a:latin typeface="Calibri" charset="0"/>
              </a:rPr>
              <a:t>ostia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:-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can be low, high or more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anteriorly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or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posteriorly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oriented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For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Asian patients, a 3.5 cm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Judkins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left guide usually fits well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Superior direction of the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LM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or narrow aortic root - smaller size guide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Horizontal or wide aortic root  -  JL with long secondary curve (size 5 or 6)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Limitations of Judkins Guide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Cannulatıon+of+left+and+right+coronary+arteries+using+the+judkins+catheters_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29190" y="1857364"/>
            <a:ext cx="4429156" cy="4100520"/>
          </a:xfrm>
        </p:spPr>
      </p:pic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214282" y="1643050"/>
            <a:ext cx="4614866" cy="38290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As 1⁰ curve is fixed - may not be co-axial with the artery </a:t>
            </a: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may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be difficult to pass balloons - as catheter  makes an angle of 90º with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ostium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JL-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point of contact on ascending  aorta  - very high &amp; narrow- ↑ chance of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prolapse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&amp; dislodgement </a:t>
            </a: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JR-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no point of contact on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asc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Aorta  - extremely poor support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00628" y="1928802"/>
            <a:ext cx="4286280" cy="50006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The Amplatz Guide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57200" y="990600"/>
            <a:ext cx="4876800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Secondary curve rest against the noncoronary posterior aortic cusp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Offers  firm platform for advancement of device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Best in the case of a short LM, with downgoing left circumfl ex artery (LCX) 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Tip points slightly downward - higher danger of ostial injury causing dissection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828800"/>
            <a:ext cx="3178175" cy="371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dirty="0" err="1" smtClean="0"/>
              <a:t>Amplatz</a:t>
            </a:r>
            <a:r>
              <a:rPr lang="en-US" dirty="0" smtClean="0"/>
              <a:t> Guide</a:t>
            </a:r>
          </a:p>
        </p:txBody>
      </p:sp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4572000" cy="5562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Selection of the proper size for an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Amplatz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guide is essential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Size 1 is for the smallest aortic root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size 2 for normal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size 3 for large roots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Attempts to force engagement of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Amplatz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guide-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increase risk of complication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209800"/>
            <a:ext cx="3576638" cy="25860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Amplatz</a:t>
            </a:r>
            <a:r>
              <a:rPr lang="en-US" sz="3200" dirty="0" smtClean="0"/>
              <a:t> Guide</a:t>
            </a:r>
            <a:endParaRPr lang="en-IN" sz="3200" dirty="0" smtClean="0"/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If tip does not reach the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ostium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and keep lying below it - guide is too small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If tip lies above the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ostium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- guide is too large 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 dirty="0" smtClean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Calibri" charset="0"/>
              </a:rPr>
              <a:t>When 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RCA 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ostium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is very high -  left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Amplatz</a:t>
            </a: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 guide may be used to engage the right </a:t>
            </a:r>
            <a:r>
              <a:rPr lang="en-US" sz="2400" dirty="0" err="1">
                <a:solidFill>
                  <a:srgbClr val="000000"/>
                </a:solidFill>
                <a:latin typeface="Calibri" charset="0"/>
              </a:rPr>
              <a:t>ostium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 dirty="0">
              <a:solidFill>
                <a:srgbClr val="1F497D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 dirty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Multipurpose Guide</a:t>
            </a:r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Straight with a single minor bend at the tip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For RCA bypass graft  or a high left main (LM) takeoff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2532" name="Picture 3" descr="mp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3000375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4" descr="diagnostic-catheters-for-coronary-angiography-39-63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285750"/>
            <a:ext cx="7681912" cy="5767388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6/19/20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Long tip catheters</a:t>
            </a: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228600" y="1219200"/>
            <a:ext cx="4800600" cy="490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XB, EBU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Advantages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coaxial intubation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better support and stability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lack of bends -improve advancement of devices,decrease the loss of supportive forces 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safety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2209800"/>
            <a:ext cx="3667125" cy="26670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Cross section of a guidewire</a:t>
            </a:r>
          </a:p>
        </p:txBody>
      </p:sp>
      <p:pic>
        <p:nvPicPr>
          <p:cNvPr id="55299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>
          <a:xfrm>
            <a:off x="609600" y="1752600"/>
            <a:ext cx="4295775" cy="1647825"/>
          </a:xfrm>
        </p:spPr>
      </p:pic>
      <p:pic>
        <p:nvPicPr>
          <p:cNvPr id="55300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62000" y="4191000"/>
            <a:ext cx="6467475" cy="1933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792163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Extra-Back-Up Guide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228600" y="1219200"/>
            <a:ext cx="51054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525"/>
              </a:spcBef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sz="26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525"/>
              </a:spcBef>
              <a:buFont typeface="Arial" charset="0"/>
              <a:buChar char="•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2600">
                <a:solidFill>
                  <a:srgbClr val="000000"/>
                </a:solidFill>
                <a:latin typeface="Calibri" charset="0"/>
              </a:rPr>
              <a:t>Long tip forms a fairly straight line with the LM axis or the proximal ostial RCA</a:t>
            </a:r>
          </a:p>
          <a:p>
            <a:pPr marL="342900" indent="-341313" hangingPunct="1">
              <a:lnSpc>
                <a:spcPct val="100000"/>
              </a:lnSpc>
              <a:spcBef>
                <a:spcPts val="525"/>
              </a:spcBef>
              <a:buClrTx/>
              <a:buSzTx/>
              <a:buFontTx/>
              <a:buNone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sz="26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525"/>
              </a:spcBef>
              <a:buFont typeface="Arial" charset="0"/>
              <a:buChar char="•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2600">
                <a:solidFill>
                  <a:srgbClr val="000000"/>
                </a:solidFill>
                <a:latin typeface="Calibri" charset="0"/>
              </a:rPr>
              <a:t>Long secondary curve  -  abut the opposite aortic wall</a:t>
            </a:r>
          </a:p>
          <a:p>
            <a:pPr marL="342900" indent="-341313" hangingPunct="1">
              <a:lnSpc>
                <a:spcPct val="100000"/>
              </a:lnSpc>
              <a:spcBef>
                <a:spcPts val="525"/>
              </a:spcBef>
              <a:buClrTx/>
              <a:buSzTx/>
              <a:buFontTx/>
              <a:buNone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endParaRPr lang="en-US" sz="26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525"/>
              </a:spcBef>
              <a:buFont typeface="Arial" charset="0"/>
              <a:buChar char="•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2600">
                <a:solidFill>
                  <a:srgbClr val="000000"/>
                </a:solidFill>
                <a:latin typeface="Calibri" charset="0"/>
              </a:rPr>
              <a:t>So tip in the coronary artery is not easily displaced  </a:t>
            </a:r>
          </a:p>
          <a:p>
            <a:pPr marL="342900" indent="-341313" hangingPunct="1">
              <a:lnSpc>
                <a:spcPct val="100000"/>
              </a:lnSpc>
              <a:spcBef>
                <a:spcPts val="525"/>
              </a:spcBef>
              <a:buFont typeface="Arial" charset="0"/>
              <a:buChar char="•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 sz="2600">
                <a:solidFill>
                  <a:srgbClr val="000000"/>
                </a:solidFill>
                <a:latin typeface="Calibri" charset="0"/>
              </a:rPr>
              <a:t>Provide a very stable platform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7388" y="4567238"/>
            <a:ext cx="2767012" cy="206216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143000"/>
            <a:ext cx="2743200" cy="3125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Other catheters</a:t>
            </a: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Arani 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Wingdings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Double angle 90 º curve sits on ascending aorta in S configuration and is therefore useful for RCA with horizontal take-off  &amp; shephered crook RCA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Wingdings" charset="2"/>
              <a:buChar char="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Primary and secondary curve provides two contact points on the opposite side of aorta thus 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     providing tremendous back-up support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3"/>
          <a:srcRect l="1273" t="2031" r="77959" b="69464"/>
          <a:stretch>
            <a:fillRect/>
          </a:stretch>
        </p:blipFill>
        <p:spPr bwMode="auto">
          <a:xfrm>
            <a:off x="6400800" y="4953000"/>
            <a:ext cx="1676400" cy="144303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3 DRC - Three dimensional right curve - for tortuous, bent anatomy and posterior or superior take off of RCA</a:t>
            </a:r>
          </a:p>
          <a:p>
            <a:endParaRPr lang="en-I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6/19/20</a:t>
            </a:r>
            <a:endParaRPr lang="en-US"/>
          </a:p>
        </p:txBody>
      </p:sp>
      <p:pic>
        <p:nvPicPr>
          <p:cNvPr id="27653" name="Picture 4" descr="3d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3429000"/>
            <a:ext cx="29289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28675" name="Content Placeholder 4" descr="diagnostic-catheters-for-coronary-angiography-54-63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8442325" cy="6338887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6/19/20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Curve selection factors</a:t>
            </a:r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Aortic Width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Coronary Anatomy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French Size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Active vs. Passive Support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Native Coronary vs. CABG 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Amount of Calcium in Target Vessel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Aortic width</a:t>
            </a: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0"/>
            <a:ext cx="7015163" cy="40386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7000875" y="6488113"/>
            <a:ext cx="21320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www.medtronic.com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French Size Influence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Historically, 8F guides were necessary to deliver devices because of their larger internal lumens.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Current 6-7F catheters have internal lumens just as large as previous generation 8F catheters.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Large guides require side-holes more frequently to improve perfusion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Back-Up Support</a:t>
            </a: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Ability of the guiding catheter to remain in position and provide a stable platform for the advancement of interventional equipment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There are 3 main types of back up support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Passive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Active 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Balanced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Passive support</a:t>
            </a: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Strong support given by 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inherent design of a guide with good back-up against opposite aortic wall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stiffness from manufactured material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Additional manipulation is generally not required</a:t>
            </a:r>
          </a:p>
          <a:p>
            <a:pPr marL="342900" indent="-341313" hangingPunct="1">
              <a:lnSpc>
                <a:spcPct val="100000"/>
              </a:lnSpc>
              <a:spcBef>
                <a:spcPts val="43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200">
                <a:solidFill>
                  <a:srgbClr val="000000"/>
                </a:solidFill>
                <a:latin typeface="Calibri" charset="0"/>
              </a:rPr>
              <a:t>Mainly passive</a:t>
            </a:r>
          </a:p>
          <a:p>
            <a:pPr lvl="1" indent="-284163" hangingPunct="1">
              <a:lnSpc>
                <a:spcPct val="100000"/>
              </a:lnSpc>
              <a:spcBef>
                <a:spcPts val="43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200">
                <a:solidFill>
                  <a:srgbClr val="000000"/>
                </a:solidFill>
                <a:latin typeface="Calibri" charset="0"/>
              </a:rPr>
              <a:t>Amplatz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Active support</a:t>
            </a: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Active support is typically achieved by</a:t>
            </a:r>
          </a:p>
          <a:p>
            <a:pPr marL="342900" indent="-341313" hangingPunct="1">
              <a:lnSpc>
                <a:spcPct val="100000"/>
              </a:lnSpc>
              <a:spcBef>
                <a:spcPts val="1425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914400" lvl="1" indent="-455613" hangingPunct="1">
              <a:lnSpc>
                <a:spcPct val="100000"/>
              </a:lnSpc>
              <a:spcBef>
                <a:spcPts val="488"/>
              </a:spcBef>
              <a:buFont typeface="Calibri" charset="0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Manipulation of the guide -  into a configuration conforming the aortic root</a:t>
            </a:r>
          </a:p>
          <a:p>
            <a:pPr marL="914400" lvl="1" indent="-455613" hangingPunct="1">
              <a:lnSpc>
                <a:spcPct val="100000"/>
              </a:lnSpc>
              <a:spcBef>
                <a:spcPts val="488"/>
              </a:spcBef>
              <a:buFont typeface="Calibri" charset="0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Deep-Seating  – Intubation with deep engagement of the guide into the coronary vessels </a:t>
            </a:r>
          </a:p>
          <a:p>
            <a:pPr marL="342900" indent="-341313" hangingPunct="1">
              <a:lnSpc>
                <a:spcPct val="100000"/>
              </a:lnSpc>
              <a:spcBef>
                <a:spcPts val="1425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0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000">
                <a:solidFill>
                  <a:srgbClr val="000000"/>
                </a:solidFill>
                <a:latin typeface="Calibri" charset="0"/>
              </a:rPr>
              <a:t>Balanced Support</a:t>
            </a:r>
          </a:p>
          <a:p>
            <a:pPr marL="342900" indent="-341313" hangingPunct="1">
              <a:lnSpc>
                <a:spcPct val="100000"/>
              </a:lnSpc>
              <a:spcBef>
                <a:spcPts val="43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200">
                <a:solidFill>
                  <a:srgbClr val="000000"/>
                </a:solidFill>
                <a:latin typeface="Calibri" charset="0"/>
              </a:rPr>
              <a:t>Rely on the inherent property of shaft and shape for coaxiallity, but can be manipulated in cases requiring extra support </a:t>
            </a:r>
          </a:p>
          <a:p>
            <a:pPr marL="914400" lvl="1" indent="-455613" hangingPunct="1">
              <a:lnSpc>
                <a:spcPct val="100000"/>
              </a:lnSpc>
              <a:spcBef>
                <a:spcPts val="43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200">
                <a:solidFill>
                  <a:srgbClr val="000000"/>
                </a:solidFill>
                <a:latin typeface="Calibri" charset="0"/>
              </a:rPr>
              <a:t>Judkins</a:t>
            </a:r>
          </a:p>
          <a:p>
            <a:pPr marL="914400" lvl="1" indent="-455613" hangingPunct="1">
              <a:lnSpc>
                <a:spcPct val="100000"/>
              </a:lnSpc>
              <a:spcBef>
                <a:spcPts val="43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200">
                <a:solidFill>
                  <a:srgbClr val="000000"/>
                </a:solidFill>
                <a:latin typeface="Calibri" charset="0"/>
              </a:rPr>
              <a:t>EBU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-152400"/>
            <a:ext cx="8229600" cy="1143000"/>
          </a:xfrm>
        </p:spPr>
        <p:txBody>
          <a:bodyPr/>
          <a:lstStyle/>
          <a:p>
            <a:r>
              <a:rPr lang="en-US">
                <a:effectLst/>
              </a:rPr>
              <a:t>Central Core</a:t>
            </a:r>
            <a:endParaRPr lang="en-US"/>
          </a:p>
        </p:txBody>
      </p:sp>
      <p:sp>
        <p:nvSpPr>
          <p:cNvPr id="56323" name="Content Placeholder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81000" y="914400"/>
            <a:ext cx="8229600" cy="5257800"/>
          </a:xfrm>
        </p:spPr>
        <p:txBody>
          <a:bodyPr/>
          <a:lstStyle/>
          <a:p>
            <a:endParaRPr lang="en-US" sz="2800">
              <a:effectLst/>
            </a:endParaRPr>
          </a:p>
          <a:p>
            <a:r>
              <a:rPr lang="en-US" sz="2800">
                <a:effectLst/>
              </a:rPr>
              <a:t>Basic component of the guidewire. </a:t>
            </a:r>
          </a:p>
          <a:p>
            <a:r>
              <a:rPr lang="en-US" sz="2800">
                <a:effectLst/>
              </a:rPr>
              <a:t>Contributes to trackability,torquability and push transmission.</a:t>
            </a:r>
          </a:p>
          <a:p>
            <a:r>
              <a:rPr lang="en-US" sz="2800">
                <a:effectLst/>
              </a:rPr>
              <a:t>Support provided by the guidewire depends on strength of material constituting the central core and its thickness.</a:t>
            </a:r>
            <a:r>
              <a:rPr lang="en-US" sz="2800"/>
              <a:t> </a:t>
            </a:r>
            <a:endParaRPr lang="en-US" sz="2800">
              <a:effectLst/>
            </a:endParaRPr>
          </a:p>
          <a:p>
            <a:r>
              <a:rPr lang="en-US" sz="2800"/>
              <a:t>When the core extends to the tip, it is called a unibody guidewire.</a:t>
            </a:r>
          </a:p>
          <a:p>
            <a:endParaRPr lang="en-US" sz="2800">
              <a:effectLst/>
            </a:endParaRPr>
          </a:p>
          <a:p>
            <a:endParaRPr lang="en-US" sz="280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Coronary Anatomy Ostial Variations</a:t>
            </a:r>
          </a:p>
        </p:txBody>
      </p:sp>
      <p:sp>
        <p:nvSpPr>
          <p:cNvPr id="35843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Times New Roman" pitchFamily="16" charset="0"/>
              <a:buNone/>
            </a:pPr>
            <a:endParaRPr lang="en-IN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indent="-341313" eaLnBrk="1" hangingPunct="1">
              <a:lnSpc>
                <a:spcPct val="100000"/>
              </a:lnSpc>
              <a:spcBef>
                <a:spcPts val="650"/>
              </a:spcBef>
              <a:buClrTx/>
              <a:buSzTx/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dirty="0" smtClean="0"/>
              <a:t>Coronary </a:t>
            </a:r>
            <a:r>
              <a:rPr lang="en-US" dirty="0" err="1" smtClean="0"/>
              <a:t>ostial</a:t>
            </a:r>
            <a:r>
              <a:rPr lang="en-US" dirty="0" smtClean="0"/>
              <a:t> orientation:</a:t>
            </a:r>
          </a:p>
          <a:p>
            <a:pPr indent="-341313" eaLnBrk="1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dirty="0" smtClean="0"/>
              <a:t>superior</a:t>
            </a:r>
          </a:p>
          <a:p>
            <a:pPr indent="-341313" eaLnBrk="1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dirty="0" smtClean="0"/>
              <a:t>horizontal</a:t>
            </a:r>
          </a:p>
          <a:p>
            <a:pPr indent="-341313" eaLnBrk="1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dirty="0" smtClean="0"/>
              <a:t>inferior</a:t>
            </a:r>
          </a:p>
          <a:p>
            <a:pPr indent="-341313" eaLnBrk="1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/>
            </a:pPr>
            <a:r>
              <a:rPr lang="en-US" dirty="0" smtClean="0"/>
              <a:t>shepherd’s crook (RCA’s only)</a:t>
            </a:r>
          </a:p>
          <a:p>
            <a:pPr eaLnBrk="1" hangingPunct="1">
              <a:buFont typeface="Times New Roman" pitchFamily="16" charset="0"/>
              <a:buNone/>
              <a:defRPr/>
            </a:pPr>
            <a:endParaRPr lang="en-IN" dirty="0" smtClean="0"/>
          </a:p>
        </p:txBody>
      </p:sp>
      <p:sp>
        <p:nvSpPr>
          <p:cNvPr id="3584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 Coronary ostial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 location: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high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low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anterior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posterior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Coronary Ostial Takeoffs</a:t>
            </a: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Horizontal</a:t>
            </a:r>
          </a:p>
        </p:txBody>
      </p:sp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2590800"/>
            <a:ext cx="19431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4159250" y="1824038"/>
            <a:ext cx="2401888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Inferior</a:t>
            </a:r>
          </a:p>
        </p:txBody>
      </p:sp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1625" y="3548063"/>
            <a:ext cx="2085975" cy="260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6871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286000"/>
            <a:ext cx="2124075" cy="2524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7043738" y="2595563"/>
            <a:ext cx="13065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Superior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800" smtClean="0"/>
              <a:t>Common Takeoffs- Left Coronary Artery</a:t>
            </a: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Horizontal</a:t>
            </a: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86000"/>
            <a:ext cx="2452688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3935413" y="2308225"/>
            <a:ext cx="14478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Inferior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86150" y="3006725"/>
            <a:ext cx="2379663" cy="247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789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86550" y="4297363"/>
            <a:ext cx="2200275" cy="2206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7896" name="Rectangle 7"/>
          <p:cNvSpPr>
            <a:spLocks noChangeArrowheads="1"/>
          </p:cNvSpPr>
          <p:nvPr/>
        </p:nvSpPr>
        <p:spPr bwMode="auto">
          <a:xfrm>
            <a:off x="7167563" y="3505200"/>
            <a:ext cx="123666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Superior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/>
            </a:r>
            <a:br>
              <a:rPr lang="en-US" smtClean="0"/>
            </a:br>
            <a:r>
              <a:rPr lang="en-US" b="1" smtClean="0"/>
              <a:t>Common Takeoffs Right Coronary Artery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763" y="1143000"/>
            <a:ext cx="2209800" cy="2151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552700"/>
            <a:ext cx="2325688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810000"/>
            <a:ext cx="2347913" cy="2347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411163" y="3810000"/>
            <a:ext cx="19050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Horizontal</a:t>
            </a: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4044950" y="5246688"/>
            <a:ext cx="1246188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</a:tabLst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Inferior</a:t>
            </a:r>
          </a:p>
        </p:txBody>
      </p:sp>
      <p:sp>
        <p:nvSpPr>
          <p:cNvPr id="38920" name="Rectangle 7"/>
          <p:cNvSpPr>
            <a:spLocks noChangeArrowheads="1"/>
          </p:cNvSpPr>
          <p:nvPr/>
        </p:nvSpPr>
        <p:spPr bwMode="auto">
          <a:xfrm>
            <a:off x="7016750" y="6324600"/>
            <a:ext cx="140811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800">
                <a:solidFill>
                  <a:srgbClr val="000000"/>
                </a:solidFill>
                <a:latin typeface="Calibri" charset="0"/>
              </a:rPr>
              <a:t>Superior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4000" smtClean="0"/>
              <a:t>Coronary Ostial Takeoffs</a:t>
            </a:r>
            <a:br>
              <a:rPr lang="en-US" sz="4000" smtClean="0"/>
            </a:br>
            <a:r>
              <a:rPr lang="en-US" sz="4000" smtClean="0"/>
              <a:t>Shepherd’s Crook (RCA only)</a:t>
            </a:r>
          </a:p>
        </p:txBody>
      </p:sp>
      <p:sp>
        <p:nvSpPr>
          <p:cNvPr id="39939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7400925" cy="252412"/>
          </a:xfrm>
        </p:spPr>
        <p:txBody>
          <a:bodyPr/>
          <a:lstStyle/>
          <a:p>
            <a:pPr eaLnBrk="1" hangingPunct="1">
              <a:buFont typeface="Times New Roman" pitchFamily="16" charset="0"/>
              <a:buNone/>
            </a:pPr>
            <a:r>
              <a:rPr lang="en-IN" sz="2400" smtClean="0"/>
              <a:t>RCA origin is not only superiorly oriented but also courses superiorly to some extent before making a U-turn.</a:t>
            </a:r>
          </a:p>
        </p:txBody>
      </p:sp>
      <p:pic>
        <p:nvPicPr>
          <p:cNvPr id="39940" name="Content Placeholder 5" descr="shep.cro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86438" y="3000375"/>
            <a:ext cx="2151062" cy="3225800"/>
          </a:xfrm>
        </p:spPr>
      </p:pic>
      <p:pic>
        <p:nvPicPr>
          <p:cNvPr id="399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3071813"/>
            <a:ext cx="2936875" cy="325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Guide Catheter Selection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* MOST IMPORTANT REQUIREMENT: CO-AXIAL ALIGNMENT</a:t>
            </a:r>
          </a:p>
        </p:txBody>
      </p:sp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0650" y="1905000"/>
            <a:ext cx="230505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5" name="Rectangle 4"/>
          <p:cNvSpPr>
            <a:spLocks noChangeArrowheads="1"/>
          </p:cNvSpPr>
          <p:nvPr/>
        </p:nvSpPr>
        <p:spPr bwMode="auto">
          <a:xfrm>
            <a:off x="1890713" y="6019800"/>
            <a:ext cx="13017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Non-Coaxial</a:t>
            </a:r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7375" y="1981200"/>
            <a:ext cx="219075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67" name="Rectangle 6"/>
          <p:cNvSpPr>
            <a:spLocks noChangeArrowheads="1"/>
          </p:cNvSpPr>
          <p:nvPr/>
        </p:nvSpPr>
        <p:spPr bwMode="auto">
          <a:xfrm>
            <a:off x="6480175" y="5986463"/>
            <a:ext cx="84296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Coaxial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Guiding Catheter Support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1400" smtClean="0"/>
              <a:t/>
            </a:r>
            <a:br>
              <a:rPr lang="en-US" sz="1400" smtClean="0"/>
            </a:br>
            <a:r>
              <a:rPr lang="en-US" sz="1400" smtClean="0"/>
              <a:t/>
            </a:r>
            <a:br>
              <a:rPr lang="en-US" sz="1400" smtClean="0"/>
            </a:br>
            <a:endParaRPr lang="en-US" sz="1400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438400"/>
            <a:ext cx="1943100" cy="274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4075" y="2438400"/>
            <a:ext cx="2343150" cy="2609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2327275"/>
            <a:ext cx="2257425" cy="2686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1990" name="Rectangle 5"/>
          <p:cNvSpPr>
            <a:spLocks noChangeArrowheads="1"/>
          </p:cNvSpPr>
          <p:nvPr/>
        </p:nvSpPr>
        <p:spPr bwMode="auto">
          <a:xfrm>
            <a:off x="550863" y="5562600"/>
            <a:ext cx="2586037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Simple coaxial alignment, </a:t>
            </a:r>
          </a:p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without support</a:t>
            </a:r>
          </a:p>
        </p:txBody>
      </p:sp>
      <p:sp>
        <p:nvSpPr>
          <p:cNvPr id="41991" name="Rectangle 6"/>
          <p:cNvSpPr>
            <a:spLocks noChangeArrowheads="1"/>
          </p:cNvSpPr>
          <p:nvPr/>
        </p:nvSpPr>
        <p:spPr bwMode="auto">
          <a:xfrm>
            <a:off x="3152775" y="5410200"/>
            <a:ext cx="2789238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Coaxial alignment, with extra support from Sinus of Valsalva</a:t>
            </a:r>
          </a:p>
        </p:txBody>
      </p:sp>
      <p:sp>
        <p:nvSpPr>
          <p:cNvPr id="41992" name="Rectangle 7"/>
          <p:cNvSpPr>
            <a:spLocks noChangeArrowheads="1"/>
          </p:cNvSpPr>
          <p:nvPr/>
        </p:nvSpPr>
        <p:spPr bwMode="auto">
          <a:xfrm>
            <a:off x="6172200" y="5410200"/>
            <a:ext cx="2667000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Coaxial alignment, with power support from opposite wall of aorta</a:t>
            </a:r>
          </a:p>
        </p:txBody>
      </p:sp>
      <p:sp>
        <p:nvSpPr>
          <p:cNvPr id="41993" name="Rectangle 8"/>
          <p:cNvSpPr>
            <a:spLocks noChangeArrowheads="1"/>
          </p:cNvSpPr>
          <p:nvPr/>
        </p:nvSpPr>
        <p:spPr bwMode="auto">
          <a:xfrm>
            <a:off x="1377950" y="1644650"/>
            <a:ext cx="50165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JR4</a:t>
            </a:r>
          </a:p>
        </p:txBody>
      </p:sp>
      <p:sp>
        <p:nvSpPr>
          <p:cNvPr id="41994" name="Rectangle 9"/>
          <p:cNvSpPr>
            <a:spLocks noChangeArrowheads="1"/>
          </p:cNvSpPr>
          <p:nvPr/>
        </p:nvSpPr>
        <p:spPr bwMode="auto">
          <a:xfrm>
            <a:off x="3584575" y="1701800"/>
            <a:ext cx="1928813" cy="669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sz="2000" b="1">
                <a:solidFill>
                  <a:srgbClr val="000000"/>
                </a:solidFill>
                <a:latin typeface="Calibri" charset="0"/>
              </a:rPr>
              <a:t>Hockey Stick</a:t>
            </a:r>
            <a:r>
              <a:rPr lang="en-US" b="1">
                <a:solidFill>
                  <a:srgbClr val="000000"/>
                </a:solidFill>
                <a:latin typeface="Calibri" charset="0"/>
              </a:rPr>
              <a:t/>
            </a:r>
            <a:br>
              <a:rPr lang="en-US" b="1">
                <a:solidFill>
                  <a:srgbClr val="000000"/>
                </a:solidFill>
                <a:latin typeface="Calibri" charset="0"/>
              </a:rPr>
            </a:br>
            <a:endParaRPr lang="en-US" b="1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1995" name="Rectangle 10"/>
          <p:cNvSpPr>
            <a:spLocks noChangeArrowheads="1"/>
          </p:cNvSpPr>
          <p:nvPr/>
        </p:nvSpPr>
        <p:spPr bwMode="auto">
          <a:xfrm>
            <a:off x="7508875" y="1719263"/>
            <a:ext cx="614363" cy="395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</a:tabLst>
            </a:pPr>
            <a:r>
              <a:rPr lang="en-US" sz="2000" b="1">
                <a:solidFill>
                  <a:srgbClr val="000000"/>
                </a:solidFill>
                <a:latin typeface="Calibri" charset="0"/>
              </a:rPr>
              <a:t>EBU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Short and long LMCA</a:t>
            </a:r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If the LM is short and there is no acute angle at the bifurcation with the LCX - left Judkins 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If the LM is long and the angle between the LM and LCX is acute - extra-backup guide 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(Tip of the guide is very close to the ostium of the LCX so the acuity of the LM and LCX angle is nullified)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High Left Takeoff- LCA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52600"/>
            <a:ext cx="3178175" cy="3713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1676400" y="5638800"/>
            <a:ext cx="13716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</a:tabLst>
            </a:pPr>
            <a:r>
              <a:rPr lang="en-US" sz="2400" b="1">
                <a:solidFill>
                  <a:srgbClr val="000000"/>
                </a:solidFill>
                <a:latin typeface="Calibri" charset="0"/>
              </a:rPr>
              <a:t>AL 1.5</a:t>
            </a:r>
          </a:p>
        </p:txBody>
      </p:sp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676400"/>
            <a:ext cx="3276600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4038" name="Rectangle 5"/>
          <p:cNvSpPr>
            <a:spLocks noChangeArrowheads="1"/>
          </p:cNvSpPr>
          <p:nvPr/>
        </p:nvSpPr>
        <p:spPr bwMode="auto">
          <a:xfrm>
            <a:off x="6330950" y="5638800"/>
            <a:ext cx="1158875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</a:tabLst>
            </a:pPr>
            <a:r>
              <a:rPr lang="en-US" sz="2400" b="1">
                <a:solidFill>
                  <a:srgbClr val="000000"/>
                </a:solidFill>
                <a:latin typeface="Calibri" charset="0"/>
              </a:rPr>
              <a:t>EBU 3.5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RCA interventions</a:t>
            </a: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8229600" cy="5211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Usual  - JR or Hockey stick guide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If extra support – CTO, tortuosity – AL1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Abnormal take off of RCA from aorta esp inf orientations  - MP guide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Tortuous or bent anatomy, posterior and superior take off of RCA - 3DRC 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3429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Core 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33400" y="1371600"/>
            <a:ext cx="5676900" cy="2438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33400" y="3846513"/>
            <a:ext cx="5029200" cy="279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 smtClean="0"/>
              <a:t>Shepherd’s crook deformity of RCA</a:t>
            </a: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2590800"/>
            <a:ext cx="5970588" cy="37433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47108" name="Rectangle 3"/>
          <p:cNvSpPr>
            <a:spLocks noChangeArrowheads="1"/>
          </p:cNvSpPr>
          <p:nvPr/>
        </p:nvSpPr>
        <p:spPr bwMode="auto">
          <a:xfrm>
            <a:off x="7000875" y="6488113"/>
            <a:ext cx="2132013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</a:rPr>
              <a:t>www.medtronic.com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304800" y="1143000"/>
            <a:ext cx="2895600" cy="1187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Dramatic upturn with a near 180 degree switch back turn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 smtClean="0"/>
              <a:t>GUIDES FOR CORONARY ANOMALIES</a:t>
            </a:r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457200" y="1066800"/>
            <a:ext cx="8229600" cy="548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Important to be aware of variations of coronary anomalies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Systematically search in other aortic sinuses when the vessel in question does not arise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Anomalous artery from the right sinus - 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Left, right Amplatz ,Multipurpose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Anomalous artery from the left sinus 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Larger left Judkins ,Left Amplatz ,Multipurpose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800" smtClean="0"/>
              <a:t>Guides for Anomalous Coronary Arteries Arising</a:t>
            </a:r>
            <a:br>
              <a:rPr lang="en-US" sz="2800" smtClean="0"/>
            </a:br>
            <a:r>
              <a:rPr lang="en-US" sz="2800" smtClean="0"/>
              <a:t>from the Left Sinus</a:t>
            </a:r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543425" cy="4471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When RCA arises from the left cusp usually it is anterior and cephalad to LM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JL with secondary curve one size larger than one used for the patient’s LM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Pushed deep in the left sinus , causing it to make an anterior and cephalad U-turn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Larger curve will prevent guide to engage LM</a:t>
            </a:r>
          </a:p>
        </p:txBody>
      </p:sp>
      <p:pic>
        <p:nvPicPr>
          <p:cNvPr id="49156" name="Picture 7" descr="Coronary-angiography-shows-anomalous-origin-of-right-coronary-artery-from-left-sinus-an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1857375"/>
            <a:ext cx="382746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SVG and LIMA</a:t>
            </a:r>
            <a:br>
              <a:rPr lang="en-US" smtClean="0"/>
            </a:br>
            <a:endParaRPr lang="en-US" smtClean="0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457200" y="762000"/>
            <a:ext cx="4800600" cy="5364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Usual – JR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Abnormal positions and take offs MP or AL1 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LCB/RCB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Internal mammary artery  - IMA catheter , LCB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IMA Catheter is designed for both Rt. And left Internal Mammary arteries</a:t>
            </a:r>
          </a:p>
          <a:p>
            <a:pPr lvl="1" indent="-28416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–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shaped like a JR catheter but with a steeply angled tip 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(80 to 85º).</a:t>
            </a: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110038"/>
            <a:ext cx="2190750" cy="2595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01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762000"/>
            <a:ext cx="2209800" cy="2470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8308975" y="5181600"/>
            <a:ext cx="6318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IMA</a:t>
            </a:r>
            <a:r>
              <a:rPr lang="en-US">
                <a:solidFill>
                  <a:srgbClr val="000000"/>
                </a:solidFill>
                <a:latin typeface="Calibri" charset="0"/>
              </a:rPr>
              <a:t> </a:t>
            </a:r>
          </a:p>
        </p:txBody>
      </p:sp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8383588" y="1905000"/>
            <a:ext cx="52387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LCB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/>
              <a:t>Choice of Catheters for Interventions via Radial Artery</a:t>
            </a:r>
            <a:endParaRPr lang="en-IN" sz="2800" b="1" smtClean="0"/>
          </a:p>
        </p:txBody>
      </p:sp>
      <p:pic>
        <p:nvPicPr>
          <p:cNvPr id="51203" name="Content Placeholder 4" descr="diagnostic-catheters-for-coronary-angiography-47-63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357313"/>
            <a:ext cx="7358063" cy="5265737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6/19/20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IN" sz="1800" smtClean="0"/>
          </a:p>
        </p:txBody>
      </p:sp>
      <p:pic>
        <p:nvPicPr>
          <p:cNvPr id="52227" name="Content Placeholder 4" descr="diagnostic-catheters-for-coronary-angiography-48-63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0"/>
            <a:ext cx="8537575" cy="6410325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6/19/20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428625" y="714375"/>
            <a:ext cx="8258175" cy="5411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</a:rPr>
              <a:t>Ikari catheter – for trans radial intervention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3200">
                <a:solidFill>
                  <a:srgbClr val="000000"/>
                </a:solidFill>
                <a:latin typeface="Calibri" charset="0"/>
                <a:ea typeface="ＭＳ Ｐゴシック" pitchFamily="48" charset="-128"/>
              </a:rPr>
              <a:t>Ikari L can generate greater</a:t>
            </a:r>
            <a:br>
              <a:rPr lang="en-US" sz="3200">
                <a:solidFill>
                  <a:srgbClr val="000000"/>
                </a:solidFill>
                <a:latin typeface="Calibri" charset="0"/>
                <a:ea typeface="ＭＳ Ｐゴシック" pitchFamily="48" charset="-128"/>
              </a:rPr>
            </a:br>
            <a:r>
              <a:rPr lang="en-US" sz="3200">
                <a:solidFill>
                  <a:srgbClr val="000000"/>
                </a:solidFill>
                <a:latin typeface="Calibri" charset="0"/>
                <a:ea typeface="ＭＳ Ｐゴシック" pitchFamily="48" charset="-128"/>
              </a:rPr>
              <a:t>backup force than JL in TRI</a:t>
            </a:r>
          </a:p>
          <a:p>
            <a:pPr marL="342900" indent="-341313" hangingPunct="1">
              <a:lnSpc>
                <a:spcPct val="100000"/>
              </a:lnSpc>
              <a:spcBef>
                <a:spcPts val="65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320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590800"/>
            <a:ext cx="2190750" cy="2743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438400"/>
            <a:ext cx="2373313" cy="29781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209800" y="5964238"/>
            <a:ext cx="5457825" cy="3651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</a:tabLst>
            </a:pPr>
            <a:r>
              <a:rPr lang="en-US">
                <a:solidFill>
                  <a:srgbClr val="000000"/>
                </a:solidFill>
                <a:latin typeface="Calibri" charset="0"/>
                <a:ea typeface="ＭＳ Ｐゴシック" pitchFamily="48" charset="-128"/>
              </a:rPr>
              <a:t>Ikari R (IR) 1.5                                          Ikari L (IL) 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Mother and child</a:t>
            </a:r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indent="-341313" eaLnBrk="1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/>
            </a:pPr>
            <a:r>
              <a:rPr lang="en-US" sz="2400" smtClean="0"/>
              <a:t>Improve the delivery of coronary stents to complex lesions  </a:t>
            </a:r>
          </a:p>
          <a:p>
            <a:pPr indent="-341313" eaLnBrk="1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/>
            </a:pPr>
            <a:r>
              <a:rPr lang="en-US" sz="2400" smtClean="0"/>
              <a:t>Child catheters 4/5 F 120 cm</a:t>
            </a:r>
          </a:p>
          <a:p>
            <a:pPr indent="-341313" eaLnBrk="1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/>
            </a:pPr>
            <a:r>
              <a:rPr lang="en-US" sz="2400" smtClean="0"/>
              <a:t>Mother catheter - 6 F guiding catheter 100cm</a:t>
            </a:r>
          </a:p>
          <a:p>
            <a:pPr indent="-341313" eaLnBrk="1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/>
            </a:pPr>
            <a:r>
              <a:rPr lang="en-US" sz="2400" smtClean="0"/>
              <a:t>Superior trackability of the 4F child catheter </a:t>
            </a:r>
          </a:p>
          <a:p>
            <a:pPr indent="-341313" eaLnBrk="1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/>
            </a:pPr>
            <a:r>
              <a:rPr lang="en-US" sz="2400" smtClean="0"/>
              <a:t>Increased backup support of the mother-child system </a:t>
            </a:r>
          </a:p>
          <a:p>
            <a:pPr indent="-341313" eaLnBrk="1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/>
            </a:pPr>
            <a:r>
              <a:rPr lang="en-US" sz="2400" smtClean="0"/>
              <a:t>4F mother-child system provided &gt; 90% success rate</a:t>
            </a:r>
          </a:p>
          <a:p>
            <a:pPr marL="0" indent="1588" eaLnBrk="1" hangingPunct="1">
              <a:lnSpc>
                <a:spcPct val="100000"/>
              </a:lnSpc>
              <a:spcBef>
                <a:spcPts val="563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/>
            </a:pPr>
            <a:endParaRPr lang="en-US" sz="2800" smtClean="0"/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362200"/>
            <a:ext cx="3589338" cy="27432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4592638" y="5715000"/>
            <a:ext cx="3997325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en-US" b="1">
                <a:solidFill>
                  <a:srgbClr val="000000"/>
                </a:solidFill>
                <a:latin typeface="Calibri" charset="0"/>
              </a:rPr>
              <a:t>(</a:t>
            </a:r>
            <a:r>
              <a:rPr lang="en-US" b="1" i="1">
                <a:solidFill>
                  <a:srgbClr val="000000"/>
                </a:solidFill>
                <a:latin typeface="Calibri" charset="0"/>
              </a:rPr>
              <a:t>Circ Cardiovasc Interv. 2011;4:155-161.)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/>
              <a:t>Guideliner catheter</a:t>
            </a: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4114800" cy="4829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GuideLiner catheter is a coaxial guiding catheter extension delivered through a standard guiding catheter on a monorail</a:t>
            </a: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endParaRPr lang="en-US" sz="2400">
              <a:solidFill>
                <a:srgbClr val="000000"/>
              </a:solidFill>
              <a:latin typeface="Calibri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488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z="2400">
                <a:solidFill>
                  <a:srgbClr val="000000"/>
                </a:solidFill>
                <a:latin typeface="Calibri" charset="0"/>
              </a:rPr>
              <a:t>Permits very deep intubation of the target vessel, thus providing backup support to facilitate stent delivery across heavily calcified lesions in tortuous vessels</a:t>
            </a: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/>
          <a:srcRect t="4691"/>
          <a:stretch>
            <a:fillRect/>
          </a:stretch>
        </p:blipFill>
        <p:spPr bwMode="auto">
          <a:xfrm>
            <a:off x="4716463" y="2214563"/>
            <a:ext cx="4427537" cy="4037012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smtClean="0"/>
          </a:p>
        </p:txBody>
      </p:sp>
      <p:pic>
        <p:nvPicPr>
          <p:cNvPr id="56323" name="Content Placeholder 4" descr="guide liner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1500188"/>
            <a:ext cx="6886575" cy="4276725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6/19/20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Core material</a:t>
            </a:r>
          </a:p>
        </p:txBody>
      </p:sp>
      <p:sp>
        <p:nvSpPr>
          <p:cNvPr id="58371" name="Content Placeholder 3"/>
          <p:cNvSpPr>
            <a:spLocks noGrp="1" noChangeArrowheads="1"/>
          </p:cNvSpPr>
          <p:nvPr>
            <p:ph sz="half"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Stainless steel</a:t>
            </a:r>
          </a:p>
          <a:p>
            <a:pPr marL="0" indent="0"/>
            <a:r>
              <a:rPr lang="en-US" dirty="0" smtClean="0"/>
              <a:t>Strong</a:t>
            </a:r>
          </a:p>
          <a:p>
            <a:pPr marL="0" indent="0"/>
            <a:r>
              <a:rPr lang="en-US" dirty="0" smtClean="0"/>
              <a:t>Flexible</a:t>
            </a:r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/>
              <a:t>Better </a:t>
            </a:r>
            <a:r>
              <a:rPr lang="en-US" dirty="0" err="1" smtClean="0"/>
              <a:t>torqueability</a:t>
            </a:r>
            <a:endParaRPr lang="en-US" dirty="0" smtClean="0"/>
          </a:p>
          <a:p>
            <a:pPr marL="0" indent="0"/>
            <a:r>
              <a:rPr lang="en-US" dirty="0" smtClean="0"/>
              <a:t>Greater tactile feedback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8372" name="Content Placeholder 4"/>
          <p:cNvSpPr>
            <a:spLocks noGrp="1" noChangeArrowheads="1"/>
          </p:cNvSpPr>
          <p:nvPr>
            <p:ph sz="half" idx="2"/>
            <p:custDataLst>
              <p:tags r:id="rId3"/>
            </p:custDataLst>
          </p:nvPr>
        </p:nvSpPr>
        <p:spPr>
          <a:ln cap="flat">
            <a:headEnd type="none" w="med" len="med"/>
            <a:tailEnd type="none" w="med" len="med"/>
          </a:ln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Nitinol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Elastic</a:t>
            </a:r>
          </a:p>
          <a:p>
            <a:r>
              <a:rPr lang="en-US" dirty="0" smtClean="0"/>
              <a:t>No shape retention when bend</a:t>
            </a:r>
          </a:p>
          <a:p>
            <a:r>
              <a:rPr lang="en-US" dirty="0" smtClean="0"/>
              <a:t>Less </a:t>
            </a:r>
            <a:r>
              <a:rPr lang="en-US" dirty="0" err="1" smtClean="0"/>
              <a:t>torqueability</a:t>
            </a:r>
            <a:endParaRPr lang="en-US" dirty="0" smtClean="0"/>
          </a:p>
          <a:p>
            <a:r>
              <a:rPr lang="en-US" dirty="0" smtClean="0"/>
              <a:t>Less tactile feedback</a:t>
            </a:r>
          </a:p>
        </p:txBody>
      </p:sp>
      <p:sp>
        <p:nvSpPr>
          <p:cNvPr id="58373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2057400"/>
            <a:ext cx="3657600" cy="3429000"/>
          </a:xfrm>
          <a:prstGeom prst="rect">
            <a:avLst/>
          </a:prstGeom>
          <a:solidFill>
            <a:srgbClr val="00B050">
              <a:alpha val="39000"/>
            </a:srgbClr>
          </a:solidFill>
          <a:ln w="9525" cap="flat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buSzPct val="100000"/>
            </a:pPr>
            <a:endParaRPr lang="en-US"/>
          </a:p>
        </p:txBody>
      </p:sp>
      <p:sp>
        <p:nvSpPr>
          <p:cNvPr id="58374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2057400"/>
            <a:ext cx="4038600" cy="3352800"/>
          </a:xfrm>
          <a:prstGeom prst="rect">
            <a:avLst/>
          </a:prstGeom>
          <a:solidFill>
            <a:srgbClr val="92D050">
              <a:alpha val="34999"/>
            </a:srgbClr>
          </a:solidFill>
          <a:ln w="9525" cap="flat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buSzPct val="100000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2971800"/>
            <a:ext cx="8229600" cy="1143000"/>
          </a:xfrm>
          <a:solidFill>
            <a:srgbClr val="F79646"/>
          </a:solidFill>
          <a:ln w="25560">
            <a:solidFill>
              <a:srgbClr val="B66E33"/>
            </a:solidFill>
          </a:ln>
        </p:spPr>
        <p:txBody>
          <a:bodyPr/>
          <a:lstStyle/>
          <a:p>
            <a:pPr algn="ctr" eaLnBrk="1" hangingPunct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smtClean="0">
                <a:solidFill>
                  <a:srgbClr val="FFFFFF"/>
                </a:solidFill>
              </a:rPr>
              <a:t>THANK YOU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 noRot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Tip style</a:t>
            </a:r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idx="1"/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1319213" y="2216150"/>
            <a:ext cx="6505575" cy="3295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9.12"/>
  <p:tag name="AS_TITLE" val="Aspose.Slides for .NET 2.0"/>
  <p:tag name="AS_VERSION" val="18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7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"/>
</p:tagLst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Arial"/>
        <a:cs typeface="Arial"/>
      </a:majorFont>
      <a:minorFont>
        <a:latin typeface="Garamond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2738</TotalTime>
  <Words>2485</Words>
  <Application>Microsoft Office PowerPoint</Application>
  <PresentationFormat>On-screen Show (4:3)</PresentationFormat>
  <Paragraphs>516</Paragraphs>
  <Slides>80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Stream</vt:lpstr>
      <vt:lpstr>Coronary angioplasty-GUIDEWIRES &amp; CATHETERS</vt:lpstr>
      <vt:lpstr>Slide 2</vt:lpstr>
      <vt:lpstr>Slide 3</vt:lpstr>
      <vt:lpstr>COMPONENTS OF GUIDEWIRE</vt:lpstr>
      <vt:lpstr>Cross section of a guidewire</vt:lpstr>
      <vt:lpstr>Central Core</vt:lpstr>
      <vt:lpstr>Core </vt:lpstr>
      <vt:lpstr>Core material</vt:lpstr>
      <vt:lpstr>Tip style</vt:lpstr>
      <vt:lpstr>Covers </vt:lpstr>
      <vt:lpstr>Radiopaque tip</vt:lpstr>
      <vt:lpstr>PROPERTIES OF AN IDEAL GUIDEWIRE</vt:lpstr>
      <vt:lpstr>Slide 13</vt:lpstr>
      <vt:lpstr>Slide 14</vt:lpstr>
      <vt:lpstr>Slide 15</vt:lpstr>
      <vt:lpstr>TYPES OF GUIDEWIRES</vt:lpstr>
      <vt:lpstr>Tip load</vt:lpstr>
      <vt:lpstr>Balanced guidewires</vt:lpstr>
      <vt:lpstr>Extra-support guidewires</vt:lpstr>
      <vt:lpstr>Floppy wires</vt:lpstr>
      <vt:lpstr>Slide 21</vt:lpstr>
      <vt:lpstr>Slide 22</vt:lpstr>
      <vt:lpstr>Slide 23</vt:lpstr>
      <vt:lpstr>WHISPER Guide Wire </vt:lpstr>
      <vt:lpstr>Asahi SION blue</vt:lpstr>
      <vt:lpstr>Runthrough NS</vt:lpstr>
      <vt:lpstr>Slide 27</vt:lpstr>
      <vt:lpstr>Slide 28</vt:lpstr>
      <vt:lpstr>CROSS IT SERIES (100/200/300/400  XT)</vt:lpstr>
      <vt:lpstr>summary</vt:lpstr>
      <vt:lpstr>GUIDING CATHETERS</vt:lpstr>
      <vt:lpstr>Functions of a Guide Catheter</vt:lpstr>
      <vt:lpstr>Diagnostic vs Guide catheters </vt:lpstr>
      <vt:lpstr>Parts of a Catheter</vt:lpstr>
      <vt:lpstr>Catheter size</vt:lpstr>
      <vt:lpstr>Cross section of catheter</vt:lpstr>
      <vt:lpstr>Important features of a guide catheter</vt:lpstr>
      <vt:lpstr>Side hole vs no side hole</vt:lpstr>
      <vt:lpstr>Most commonly used guides</vt:lpstr>
      <vt:lpstr>The Judkins Guide</vt:lpstr>
      <vt:lpstr>JUDKINS GUIDE</vt:lpstr>
      <vt:lpstr>Slide 42</vt:lpstr>
      <vt:lpstr>Limitations of Judkins Guide  </vt:lpstr>
      <vt:lpstr>The Amplatz Guide</vt:lpstr>
      <vt:lpstr>Amplatz Guide</vt:lpstr>
      <vt:lpstr>Amplatz Guide</vt:lpstr>
      <vt:lpstr>Multipurpose Guide</vt:lpstr>
      <vt:lpstr>Slide 48</vt:lpstr>
      <vt:lpstr>Long tip catheters</vt:lpstr>
      <vt:lpstr>Extra-Back-Up Guide</vt:lpstr>
      <vt:lpstr>Other catheters</vt:lpstr>
      <vt:lpstr>Slide 52</vt:lpstr>
      <vt:lpstr>Slide 53</vt:lpstr>
      <vt:lpstr>Curve selection factors</vt:lpstr>
      <vt:lpstr>Aortic width</vt:lpstr>
      <vt:lpstr>French Size Influence</vt:lpstr>
      <vt:lpstr>Back-Up Support</vt:lpstr>
      <vt:lpstr>Passive support</vt:lpstr>
      <vt:lpstr>Active support</vt:lpstr>
      <vt:lpstr>Coronary Anatomy Ostial Variations</vt:lpstr>
      <vt:lpstr>Coronary Ostial Takeoffs</vt:lpstr>
      <vt:lpstr>Common Takeoffs- Left Coronary Artery</vt:lpstr>
      <vt:lpstr> Common Takeoffs Right Coronary Artery</vt:lpstr>
      <vt:lpstr>Coronary Ostial Takeoffs Shepherd’s Crook (RCA only)</vt:lpstr>
      <vt:lpstr>Guide Catheter Selection</vt:lpstr>
      <vt:lpstr>  Guiding Catheter Support    </vt:lpstr>
      <vt:lpstr>Short and long LMCA</vt:lpstr>
      <vt:lpstr>High Left Takeoff- LCA</vt:lpstr>
      <vt:lpstr>RCA interventions</vt:lpstr>
      <vt:lpstr>Shepherd’s crook deformity of RCA</vt:lpstr>
      <vt:lpstr>GUIDES FOR CORONARY ANOMALIES</vt:lpstr>
      <vt:lpstr>Guides for Anomalous Coronary Arteries Arising from the Left Sinus</vt:lpstr>
      <vt:lpstr>SVG and LIMA </vt:lpstr>
      <vt:lpstr>Choice of Catheters for Interventions via Radial Artery</vt:lpstr>
      <vt:lpstr>Slide 75</vt:lpstr>
      <vt:lpstr>Slide 76</vt:lpstr>
      <vt:lpstr>Mother and child</vt:lpstr>
      <vt:lpstr>Guideliner catheter</vt:lpstr>
      <vt:lpstr>Slide 79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Toshiba</cp:lastModifiedBy>
  <cp:revision>189</cp:revision>
  <cp:lastPrinted>1601-01-01T00:00:00Z</cp:lastPrinted>
  <dcterms:created xsi:type="dcterms:W3CDTF">2006-08-16T00:00:00Z</dcterms:created>
  <dcterms:modified xsi:type="dcterms:W3CDTF">2020-06-26T14:38:01Z</dcterms:modified>
</cp:coreProperties>
</file>